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Ale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EDDC0D-B7DF-4177-B4C2-EF76D3ED6EF8}">
  <a:tblStyle styleId="{18EDDC0D-B7DF-4177-B4C2-EF76D3ED6E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7929AF-CE86-419F-87A9-4ED59E4FAD4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e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Ale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Aleo-italic.fntdata"/><Relationship Id="rId16" Type="http://schemas.openxmlformats.org/officeDocument/2006/relationships/slide" Target="slides/slide10.xml"/><Relationship Id="rId38" Type="http://schemas.openxmlformats.org/officeDocument/2006/relationships/font" Target="fonts/Ale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555017d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555017d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555017d7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555017d7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insights found during our initial data exploration, correlation indicators and business understanding,</a:t>
            </a:r>
            <a:endParaRPr/>
          </a:p>
          <a:p>
            <a:pPr indent="0" lvl="0" marL="0" rtl="0" algn="l">
              <a:spcBef>
                <a:spcPts val="0"/>
              </a:spcBef>
              <a:spcAft>
                <a:spcPts val="0"/>
              </a:spcAft>
              <a:buClr>
                <a:schemeClr val="dk1"/>
              </a:buClr>
              <a:buSzPts val="1100"/>
              <a:buFont typeface="Arial"/>
              <a:buNone/>
            </a:pPr>
            <a:r>
              <a:rPr lang="en"/>
              <a:t>as well as comparing optimized model performance for different feature sets.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555017d7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555017d7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epochs, units, dropouts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555017d7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555017d7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Include infographics for top part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011255378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011255378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555017d7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555017d7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01288f500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01288f500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5790158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5790158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01288f5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01288f5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f01125537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f01125537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555017d7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555017d7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01125537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01125537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555017d7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555017d7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555017d7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555017d7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01125537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01125537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01125537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01125537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011255378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f011255378_3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011255378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011255378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f555017d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f555017d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400">
                <a:solidFill>
                  <a:srgbClr val="595959"/>
                </a:solidFill>
                <a:latin typeface="Roboto"/>
                <a:ea typeface="Roboto"/>
                <a:cs typeface="Roboto"/>
                <a:sym typeface="Roboto"/>
              </a:rPr>
              <a:t>Over the past few years, Bitcoin (BTC) has been rising as a novel form of technology and alternative investment. Noted for its price volatility and spreading popularity, many traders have hoped to predict the Bitcoin future prices. With the recent halving and cryptocurrency price bubble, this is a great time to test our knowledge???</a:t>
            </a:r>
            <a:endParaRPr sz="1400">
              <a:solidFill>
                <a:srgbClr val="595959"/>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555017d7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555017d7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Widya: Could you focus on just talking about the categories (maybe category +1 example) and emphasize a bit more on the NLP. (explain we used twitter, news, sentiment analysis with 2 NLP libraries)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555017d7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555017d7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555017d7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555017d7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555017d7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555017d7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f555017d7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f555017d7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ability of memorizing sequence of data makes the LSTM a special kind of RNNs. Every LSTM node most be consisting of a set of cells responsible of storing passed data streams, the upper line in each cell links the models as transport line handing over data from the past to the present ones, the independency of cells helps the model dispose filter of add values of a cell to another.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01288f5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01288f5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jpg"/><Relationship Id="rId5" Type="http://schemas.openxmlformats.org/officeDocument/2006/relationships/hyperlink" Target="https://www.bitlisten.com/" TargetMode="External"/><Relationship Id="rId6" Type="http://schemas.openxmlformats.org/officeDocument/2006/relationships/image" Target="../media/image1.png"/><Relationship Id="rId7" Type="http://schemas.openxmlformats.org/officeDocument/2006/relationships/hyperlink" Target="https://github.com/travel-code-sleep/time-series-forecasting-and-erc20-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20.png"/><Relationship Id="rId5" Type="http://schemas.openxmlformats.org/officeDocument/2006/relationships/hyperlink" Target="https://blocks.wizb.it/" TargetMode="External"/><Relationship Id="rId6" Type="http://schemas.openxmlformats.org/officeDocument/2006/relationships/image" Target="../media/image36.png"/><Relationship Id="rId7" Type="http://schemas.openxmlformats.org/officeDocument/2006/relationships/image" Target="../media/image34.png"/><Relationship Id="rId8"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hyperlink" Target="https://coin360.com/" TargetMode="External"/><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14.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2.jpg"/><Relationship Id="rId5" Type="http://schemas.openxmlformats.org/officeDocument/2006/relationships/hyperlink" Target="https://txstreet.com/?__cf_chl_jschl_tk__=pmd_Un9EiAl27IqFNuHNPe3dCE0GzySm3IlVioWfSUvyfSI-1633172374-0-gqNtZGzNAdCjcnBszQil" TargetMode="External"/><Relationship Id="rId6" Type="http://schemas.openxmlformats.org/officeDocument/2006/relationships/image" Target="../media/image37.png"/><Relationship Id="rId7" Type="http://schemas.openxmlformats.org/officeDocument/2006/relationships/image" Target="../media/image42.png"/></Relationships>
</file>

<file path=ppt/slides/_rels/slide13.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1.png"/><Relationship Id="rId12"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hyperlink" Target="https://mempool.space/ko/" TargetMode="External"/><Relationship Id="rId9" Type="http://schemas.openxmlformats.org/officeDocument/2006/relationships/image" Target="../media/image6.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0.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hyperlink" Target="https://github.com/hwaneest/MSBA_DBA5102_Project" TargetMode="External"/><Relationship Id="rId5"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www.coindesk.com/data/" TargetMode="External"/><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medium.com/@100trillionUSD/bitcoin-stock-to-flow-cross-asset-model-50d260feed12" TargetMode="External"/><Relationship Id="rId4" Type="http://schemas.openxmlformats.org/officeDocument/2006/relationships/hyperlink" Target="https://www.sciencedirect.com/science/article/pii/S1877050920304865" TargetMode="External"/><Relationship Id="rId5" Type="http://schemas.openxmlformats.org/officeDocument/2006/relationships/hyperlink" Target="https://arxiv.org/pdf/2105.00707.pdf" TargetMode="External"/><Relationship Id="rId6" Type="http://schemas.openxmlformats.org/officeDocument/2006/relationships/hyperlink" Target="https://www.hindawi.com/journals/amp/2016/8045656/" TargetMode="External"/><Relationship Id="rId7" Type="http://schemas.openxmlformats.org/officeDocument/2006/relationships/hyperlink" Target="https://towardsdatascience.com/time-series-analysis-in-python-an-introduction-70d5a5b1d52a" TargetMode="External"/><Relationship Id="rId8"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0" Type="http://schemas.openxmlformats.org/officeDocument/2006/relationships/hyperlink" Target="https://blocks.wizb.it/" TargetMode="External"/><Relationship Id="rId22" Type="http://schemas.openxmlformats.org/officeDocument/2006/relationships/hyperlink" Target="https://datalion.com/dashboard-software-product/datalion-social-media-trend-analyzing/" TargetMode="External"/><Relationship Id="rId21" Type="http://schemas.openxmlformats.org/officeDocument/2006/relationships/image" Target="../media/image36.png"/><Relationship Id="rId24" Type="http://schemas.openxmlformats.org/officeDocument/2006/relationships/hyperlink" Target="https://privacypros.io/tools/bitbonkers/" TargetMode="External"/><Relationship Id="rId23"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hyperlink" Target="https://mapofcoins.com/bitcoin/" TargetMode="External"/><Relationship Id="rId9" Type="http://schemas.openxmlformats.org/officeDocument/2006/relationships/image" Target="../media/image45.png"/><Relationship Id="rId26" Type="http://schemas.openxmlformats.org/officeDocument/2006/relationships/hyperlink" Target="https://txstreet.com/?__cf_chl_jschl_tk__=pmd_Un9EiAl27IqFNuHNPe3dCE0GzySm3IlVioWfSUvyfSI-1633172374-0-gqNtZGzNAdCjcnBszQil" TargetMode="External"/><Relationship Id="rId25" Type="http://schemas.openxmlformats.org/officeDocument/2006/relationships/image" Target="../media/image12.png"/><Relationship Id="rId28" Type="http://schemas.openxmlformats.org/officeDocument/2006/relationships/hyperlink" Target="https://coin360.com/" TargetMode="External"/><Relationship Id="rId27" Type="http://schemas.openxmlformats.org/officeDocument/2006/relationships/image" Target="../media/image37.png"/><Relationship Id="rId5" Type="http://schemas.openxmlformats.org/officeDocument/2006/relationships/image" Target="../media/image4.png"/><Relationship Id="rId6" Type="http://schemas.openxmlformats.org/officeDocument/2006/relationships/hyperlink" Target="https://www.coindesk.com/data/" TargetMode="External"/><Relationship Id="rId29" Type="http://schemas.openxmlformats.org/officeDocument/2006/relationships/image" Target="../media/image31.png"/><Relationship Id="rId7" Type="http://schemas.openxmlformats.org/officeDocument/2006/relationships/image" Target="../media/image7.png"/><Relationship Id="rId8" Type="http://schemas.openxmlformats.org/officeDocument/2006/relationships/hyperlink" Target="https://www.bitlisten.com/" TargetMode="External"/><Relationship Id="rId31" Type="http://schemas.openxmlformats.org/officeDocument/2006/relationships/image" Target="../media/image43.png"/><Relationship Id="rId30" Type="http://schemas.openxmlformats.org/officeDocument/2006/relationships/hyperlink" Target="https://mempool.space/ko/" TargetMode="External"/><Relationship Id="rId11" Type="http://schemas.openxmlformats.org/officeDocument/2006/relationships/image" Target="../media/image5.png"/><Relationship Id="rId33" Type="http://schemas.openxmlformats.org/officeDocument/2006/relationships/image" Target="../media/image1.png"/><Relationship Id="rId10" Type="http://schemas.openxmlformats.org/officeDocument/2006/relationships/hyperlink" Target="https://satoshis.place" TargetMode="External"/><Relationship Id="rId32" Type="http://schemas.openxmlformats.org/officeDocument/2006/relationships/hyperlink" Target="https://www.bitlisten.com/" TargetMode="External"/><Relationship Id="rId13" Type="http://schemas.openxmlformats.org/officeDocument/2006/relationships/image" Target="../media/image11.png"/><Relationship Id="rId12" Type="http://schemas.openxmlformats.org/officeDocument/2006/relationships/hyperlink" Target="https://bitnodes.io/" TargetMode="External"/><Relationship Id="rId15" Type="http://schemas.openxmlformats.org/officeDocument/2006/relationships/image" Target="../media/image22.png"/><Relationship Id="rId14" Type="http://schemas.openxmlformats.org/officeDocument/2006/relationships/hyperlink" Target="https://bitnodes.io/nodes/network-map/" TargetMode="External"/><Relationship Id="rId17" Type="http://schemas.openxmlformats.org/officeDocument/2006/relationships/image" Target="../media/image23.png"/><Relationship Id="rId16" Type="http://schemas.openxmlformats.org/officeDocument/2006/relationships/hyperlink" Target="http://dailyblockchain.github.io/" TargetMode="External"/><Relationship Id="rId19" Type="http://schemas.openxmlformats.org/officeDocument/2006/relationships/image" Target="../media/image47.png"/><Relationship Id="rId18" Type="http://schemas.openxmlformats.org/officeDocument/2006/relationships/hyperlink" Target="http://bitcoin.interaqt.n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jpg"/><Relationship Id="rId5" Type="http://schemas.openxmlformats.org/officeDocument/2006/relationships/hyperlink" Target="https://mapofcoins.com/bitcoin/" TargetMode="External"/><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9.png"/><Relationship Id="rId13" Type="http://schemas.openxmlformats.org/officeDocument/2006/relationships/image" Target="../media/image6.png"/><Relationship Id="rId12"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jpg"/><Relationship Id="rId9" Type="http://schemas.openxmlformats.org/officeDocument/2006/relationships/image" Target="../media/image14.png"/><Relationship Id="rId5" Type="http://schemas.openxmlformats.org/officeDocument/2006/relationships/hyperlink" Target="https://satoshis.place/" TargetMode="External"/><Relationship Id="rId6" Type="http://schemas.openxmlformats.org/officeDocument/2006/relationships/image" Target="../media/image5.png"/><Relationship Id="rId7" Type="http://schemas.openxmlformats.org/officeDocument/2006/relationships/image" Target="../media/image30.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26.png"/><Relationship Id="rId5" Type="http://schemas.openxmlformats.org/officeDocument/2006/relationships/image" Target="../media/image17.png"/><Relationship Id="rId6" Type="http://schemas.openxmlformats.org/officeDocument/2006/relationships/hyperlink" Target="https://privacypros.io/tools/bitbonkers/" TargetMode="External"/><Relationship Id="rId7" Type="http://schemas.openxmlformats.org/officeDocument/2006/relationships/image" Target="../media/image12.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16.png"/><Relationship Id="rId5" Type="http://schemas.openxmlformats.org/officeDocument/2006/relationships/image" Target="../media/image2.jpg"/><Relationship Id="rId6" Type="http://schemas.openxmlformats.org/officeDocument/2006/relationships/hyperlink" Target="https://bitnodes.io/" TargetMode="External"/><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2.jpg"/><Relationship Id="rId5" Type="http://schemas.openxmlformats.org/officeDocument/2006/relationships/image" Target="../media/image15.png"/><Relationship Id="rId6" Type="http://schemas.openxmlformats.org/officeDocument/2006/relationships/hyperlink" Target="https://bitnodes.io/nodes/network-map/" TargetMode="External"/><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hyperlink" Target="http://dailyblockchain.github.io/" TargetMode="External"/><Relationship Id="rId6" Type="http://schemas.openxmlformats.org/officeDocument/2006/relationships/image" Target="../media/image23.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A picture containing icon&#10;&#10;Description automatically generated" id="60" name="Google Shape;60;p14"/>
          <p:cNvPicPr preferRelativeResize="0"/>
          <p:nvPr/>
        </p:nvPicPr>
        <p:blipFill rotWithShape="1">
          <a:blip r:embed="rId3">
            <a:alphaModFix/>
          </a:blip>
          <a:srcRect b="0" l="19043" r="20364" t="0"/>
          <a:stretch/>
        </p:blipFill>
        <p:spPr>
          <a:xfrm>
            <a:off x="-14000" y="0"/>
            <a:ext cx="5777699" cy="5141925"/>
          </a:xfrm>
          <a:prstGeom prst="rect">
            <a:avLst/>
          </a:prstGeom>
          <a:noFill/>
          <a:ln>
            <a:noFill/>
          </a:ln>
        </p:spPr>
      </p:pic>
      <p:pic>
        <p:nvPicPr>
          <p:cNvPr id="61" name="Google Shape;61;p14"/>
          <p:cNvPicPr preferRelativeResize="0"/>
          <p:nvPr/>
        </p:nvPicPr>
        <p:blipFill rotWithShape="1">
          <a:blip r:embed="rId4">
            <a:alphaModFix/>
          </a:blip>
          <a:srcRect b="23395" l="12182" r="11725" t="19445"/>
          <a:stretch/>
        </p:blipFill>
        <p:spPr>
          <a:xfrm>
            <a:off x="7682619" y="118308"/>
            <a:ext cx="1357144" cy="603988"/>
          </a:xfrm>
          <a:prstGeom prst="rect">
            <a:avLst/>
          </a:prstGeom>
          <a:noFill/>
          <a:ln>
            <a:noFill/>
          </a:ln>
        </p:spPr>
      </p:pic>
      <p:sp>
        <p:nvSpPr>
          <p:cNvPr id="62" name="Google Shape;62;p14"/>
          <p:cNvSpPr/>
          <p:nvPr/>
        </p:nvSpPr>
        <p:spPr>
          <a:xfrm>
            <a:off x="14075" y="0"/>
            <a:ext cx="5777700" cy="5143500"/>
          </a:xfrm>
          <a:prstGeom prst="rect">
            <a:avLst/>
          </a:prstGeom>
          <a:solidFill>
            <a:srgbClr val="FFFFFF">
              <a:alpha val="102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3" name="Google Shape;63;p14"/>
          <p:cNvSpPr txBox="1"/>
          <p:nvPr/>
        </p:nvSpPr>
        <p:spPr>
          <a:xfrm>
            <a:off x="5990875" y="1014475"/>
            <a:ext cx="3048900" cy="1239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 sz="2050" u="none" cap="none" strike="noStrike">
                <a:solidFill>
                  <a:srgbClr val="595959"/>
                </a:solidFill>
                <a:latin typeface="Aleo"/>
                <a:ea typeface="Aleo"/>
                <a:cs typeface="Aleo"/>
                <a:sym typeface="Aleo"/>
              </a:rPr>
              <a:t>DBA5102 Group Project</a:t>
            </a:r>
            <a:endParaRPr sz="2050"/>
          </a:p>
          <a:p>
            <a:pPr indent="0" lvl="0" marL="0" marR="0" rtl="0" algn="just">
              <a:spcBef>
                <a:spcPts val="0"/>
              </a:spcBef>
              <a:spcAft>
                <a:spcPts val="0"/>
              </a:spcAft>
              <a:buNone/>
            </a:pPr>
            <a:r>
              <a:rPr b="1" lang="en" sz="2700">
                <a:solidFill>
                  <a:srgbClr val="000000"/>
                </a:solidFill>
                <a:latin typeface="Aleo"/>
                <a:ea typeface="Aleo"/>
                <a:cs typeface="Aleo"/>
                <a:sym typeface="Aleo"/>
              </a:rPr>
              <a:t>Predicting Bitcoin</a:t>
            </a:r>
            <a:r>
              <a:rPr b="1" lang="en" sz="2700">
                <a:solidFill>
                  <a:srgbClr val="000000"/>
                </a:solidFill>
                <a:latin typeface="Aleo"/>
                <a:ea typeface="Aleo"/>
                <a:cs typeface="Aleo"/>
                <a:sym typeface="Aleo"/>
              </a:rPr>
              <a:t> </a:t>
            </a:r>
            <a:endParaRPr sz="2700"/>
          </a:p>
          <a:p>
            <a:pPr indent="0" lvl="0" marL="0" marR="0" rtl="0" algn="just">
              <a:spcBef>
                <a:spcPts val="0"/>
              </a:spcBef>
              <a:spcAft>
                <a:spcPts val="0"/>
              </a:spcAft>
              <a:buNone/>
            </a:pPr>
            <a:r>
              <a:rPr b="1" lang="en" sz="2700">
                <a:solidFill>
                  <a:srgbClr val="000000"/>
                </a:solidFill>
                <a:latin typeface="Aleo"/>
                <a:ea typeface="Aleo"/>
                <a:cs typeface="Aleo"/>
                <a:sym typeface="Aleo"/>
              </a:rPr>
              <a:t>Prices</a:t>
            </a:r>
            <a:endParaRPr sz="2700"/>
          </a:p>
        </p:txBody>
      </p:sp>
      <p:sp>
        <p:nvSpPr>
          <p:cNvPr id="64" name="Google Shape;64;p14"/>
          <p:cNvSpPr txBox="1"/>
          <p:nvPr/>
        </p:nvSpPr>
        <p:spPr>
          <a:xfrm>
            <a:off x="6080225" y="2678850"/>
            <a:ext cx="2959800" cy="13854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
                <a:solidFill>
                  <a:schemeClr val="dk2"/>
                </a:solidFill>
                <a:latin typeface="Roboto"/>
                <a:ea typeface="Roboto"/>
                <a:cs typeface="Roboto"/>
                <a:sym typeface="Roboto"/>
              </a:rPr>
              <a:t>Ankit Malhotra - A0232322X</a:t>
            </a:r>
            <a:endParaRPr>
              <a:solidFill>
                <a:schemeClr val="dk2"/>
              </a:solidFill>
              <a:latin typeface="Roboto"/>
              <a:ea typeface="Roboto"/>
              <a:cs typeface="Roboto"/>
              <a:sym typeface="Roboto"/>
            </a:endParaRPr>
          </a:p>
          <a:p>
            <a:pPr indent="0" lvl="0" marL="0" rtl="0" algn="r">
              <a:spcBef>
                <a:spcPts val="0"/>
              </a:spcBef>
              <a:spcAft>
                <a:spcPts val="0"/>
              </a:spcAft>
              <a:buClr>
                <a:schemeClr val="dk1"/>
              </a:buClr>
              <a:buFont typeface="Arial"/>
              <a:buNone/>
            </a:pPr>
            <a:r>
              <a:rPr lang="en">
                <a:solidFill>
                  <a:schemeClr val="dk2"/>
                </a:solidFill>
                <a:latin typeface="Roboto"/>
                <a:ea typeface="Roboto"/>
                <a:cs typeface="Roboto"/>
                <a:sym typeface="Roboto"/>
              </a:rPr>
              <a:t>Donghwan Kim - A0231887U</a:t>
            </a:r>
            <a:endParaRPr>
              <a:solidFill>
                <a:schemeClr val="dk2"/>
              </a:solidFill>
              <a:latin typeface="Roboto"/>
              <a:ea typeface="Roboto"/>
              <a:cs typeface="Roboto"/>
              <a:sym typeface="Roboto"/>
            </a:endParaRPr>
          </a:p>
          <a:p>
            <a:pPr indent="0" lvl="0" marL="0" marR="0" rtl="0" algn="r">
              <a:spcBef>
                <a:spcPts val="0"/>
              </a:spcBef>
              <a:spcAft>
                <a:spcPts val="0"/>
              </a:spcAft>
              <a:buNone/>
            </a:pPr>
            <a:r>
              <a:rPr lang="en">
                <a:solidFill>
                  <a:srgbClr val="595959"/>
                </a:solidFill>
                <a:latin typeface="Roboto"/>
                <a:ea typeface="Roboto"/>
                <a:cs typeface="Roboto"/>
                <a:sym typeface="Roboto"/>
              </a:rPr>
              <a:t>Felipe Chapa - </a:t>
            </a:r>
            <a:r>
              <a:rPr lang="en">
                <a:solidFill>
                  <a:srgbClr val="595959"/>
                </a:solidFill>
                <a:latin typeface="Roboto"/>
                <a:ea typeface="Roboto"/>
                <a:cs typeface="Roboto"/>
                <a:sym typeface="Roboto"/>
              </a:rPr>
              <a:t>A0179033E</a:t>
            </a:r>
            <a:endParaRPr>
              <a:solidFill>
                <a:srgbClr val="595959"/>
              </a:solidFill>
              <a:latin typeface="Roboto"/>
              <a:ea typeface="Roboto"/>
              <a:cs typeface="Roboto"/>
              <a:sym typeface="Roboto"/>
            </a:endParaRPr>
          </a:p>
          <a:p>
            <a:pPr indent="0" lvl="0" marL="0" rtl="0" algn="r">
              <a:spcBef>
                <a:spcPts val="0"/>
              </a:spcBef>
              <a:spcAft>
                <a:spcPts val="0"/>
              </a:spcAft>
              <a:buClr>
                <a:schemeClr val="dk1"/>
              </a:buClr>
              <a:buFont typeface="Arial"/>
              <a:buNone/>
            </a:pPr>
            <a:r>
              <a:rPr lang="en">
                <a:solidFill>
                  <a:schemeClr val="dk2"/>
                </a:solidFill>
                <a:latin typeface="Roboto"/>
                <a:ea typeface="Roboto"/>
                <a:cs typeface="Roboto"/>
                <a:sym typeface="Roboto"/>
              </a:rPr>
              <a:t>Sahil Sharma - A0232063U</a:t>
            </a:r>
            <a:endParaRPr>
              <a:solidFill>
                <a:srgbClr val="595959"/>
              </a:solidFill>
              <a:latin typeface="Roboto"/>
              <a:ea typeface="Roboto"/>
              <a:cs typeface="Roboto"/>
              <a:sym typeface="Roboto"/>
            </a:endParaRPr>
          </a:p>
          <a:p>
            <a:pPr indent="0" lvl="0" marL="0" rtl="0" algn="r">
              <a:spcBef>
                <a:spcPts val="0"/>
              </a:spcBef>
              <a:spcAft>
                <a:spcPts val="0"/>
              </a:spcAft>
              <a:buNone/>
            </a:pPr>
            <a:r>
              <a:rPr lang="en">
                <a:solidFill>
                  <a:schemeClr val="dk2"/>
                </a:solidFill>
                <a:latin typeface="Roboto"/>
                <a:ea typeface="Roboto"/>
                <a:cs typeface="Roboto"/>
                <a:sym typeface="Roboto"/>
              </a:rPr>
              <a:t>Widya Gani Salim - A0231857Y</a:t>
            </a:r>
            <a:endParaRPr>
              <a:solidFill>
                <a:srgbClr val="595959"/>
              </a:solidFill>
              <a:latin typeface="Roboto"/>
              <a:ea typeface="Roboto"/>
              <a:cs typeface="Roboto"/>
              <a:sym typeface="Roboto"/>
            </a:endParaRPr>
          </a:p>
          <a:p>
            <a:pPr indent="0" lvl="0" marL="0" marR="0" rtl="0" algn="r">
              <a:spcBef>
                <a:spcPts val="0"/>
              </a:spcBef>
              <a:spcAft>
                <a:spcPts val="0"/>
              </a:spcAft>
              <a:buNone/>
            </a:pPr>
            <a:r>
              <a:rPr lang="en">
                <a:solidFill>
                  <a:srgbClr val="595959"/>
                </a:solidFill>
                <a:latin typeface="Roboto"/>
                <a:ea typeface="Roboto"/>
                <a:cs typeface="Roboto"/>
                <a:sym typeface="Roboto"/>
              </a:rPr>
              <a:t>Wong Cheng An - </a:t>
            </a:r>
            <a:r>
              <a:rPr lang="en">
                <a:solidFill>
                  <a:srgbClr val="595959"/>
                </a:solidFill>
                <a:latin typeface="Roboto"/>
                <a:ea typeface="Roboto"/>
                <a:cs typeface="Roboto"/>
                <a:sym typeface="Roboto"/>
              </a:rPr>
              <a:t>A0232039M</a:t>
            </a:r>
            <a:endParaRPr>
              <a:latin typeface="Roboto"/>
              <a:ea typeface="Roboto"/>
              <a:cs typeface="Roboto"/>
              <a:sym typeface="Roboto"/>
            </a:endParaRPr>
          </a:p>
        </p:txBody>
      </p:sp>
      <p:sp>
        <p:nvSpPr>
          <p:cNvPr id="65" name="Google Shape;65;p14"/>
          <p:cNvSpPr txBox="1"/>
          <p:nvPr/>
        </p:nvSpPr>
        <p:spPr>
          <a:xfrm>
            <a:off x="6143275" y="4300750"/>
            <a:ext cx="1687800" cy="6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latin typeface="Roboto"/>
                <a:ea typeface="Roboto"/>
                <a:cs typeface="Roboto"/>
                <a:sym typeface="Roboto"/>
              </a:rPr>
              <a:t>Scan/click to find a surprise Bitcoin visualiser!</a:t>
            </a:r>
            <a:endParaRPr sz="950">
              <a:latin typeface="Roboto"/>
              <a:ea typeface="Roboto"/>
              <a:cs typeface="Roboto"/>
              <a:sym typeface="Roboto"/>
            </a:endParaRPr>
          </a:p>
          <a:p>
            <a:pPr indent="0" lvl="0" marL="0" rtl="0" algn="l">
              <a:spcBef>
                <a:spcPts val="0"/>
              </a:spcBef>
              <a:spcAft>
                <a:spcPts val="0"/>
              </a:spcAft>
              <a:buNone/>
            </a:pPr>
            <a:r>
              <a:rPr lang="en" sz="950">
                <a:latin typeface="Roboto"/>
                <a:ea typeface="Roboto"/>
                <a:cs typeface="Roboto"/>
                <a:sym typeface="Roboto"/>
              </a:rPr>
              <a:t>(Different for each slide)</a:t>
            </a:r>
            <a:endParaRPr sz="950">
              <a:latin typeface="Roboto"/>
              <a:ea typeface="Roboto"/>
              <a:cs typeface="Roboto"/>
              <a:sym typeface="Roboto"/>
            </a:endParaRPr>
          </a:p>
        </p:txBody>
      </p:sp>
      <p:cxnSp>
        <p:nvCxnSpPr>
          <p:cNvPr id="66" name="Google Shape;66;p14"/>
          <p:cNvCxnSpPr>
            <a:stCxn id="65" idx="3"/>
            <a:endCxn id="67" idx="1"/>
          </p:cNvCxnSpPr>
          <p:nvPr/>
        </p:nvCxnSpPr>
        <p:spPr>
          <a:xfrm>
            <a:off x="7831075" y="4612450"/>
            <a:ext cx="404400" cy="0"/>
          </a:xfrm>
          <a:prstGeom prst="straightConnector1">
            <a:avLst/>
          </a:prstGeom>
          <a:noFill/>
          <a:ln cap="flat" cmpd="sng" w="9525">
            <a:solidFill>
              <a:schemeClr val="dk2"/>
            </a:solidFill>
            <a:prstDash val="solid"/>
            <a:round/>
            <a:headEnd len="med" w="med" type="none"/>
            <a:tailEnd len="med" w="med" type="triangle"/>
          </a:ln>
        </p:spPr>
      </p:cxnSp>
      <p:pic>
        <p:nvPicPr>
          <p:cNvPr id="68" name="Google Shape;68;p14">
            <a:hlinkClick r:id="rId5"/>
          </p:cNvPr>
          <p:cNvPicPr preferRelativeResize="0"/>
          <p:nvPr/>
        </p:nvPicPr>
        <p:blipFill>
          <a:blip r:embed="rId6">
            <a:alphaModFix/>
          </a:blip>
          <a:stretch>
            <a:fillRect/>
          </a:stretch>
        </p:blipFill>
        <p:spPr>
          <a:xfrm>
            <a:off x="8337900" y="4273050"/>
            <a:ext cx="701875" cy="701875"/>
          </a:xfrm>
          <a:prstGeom prst="rect">
            <a:avLst/>
          </a:prstGeom>
          <a:noFill/>
          <a:ln>
            <a:noFill/>
          </a:ln>
        </p:spPr>
      </p:pic>
      <p:sp>
        <p:nvSpPr>
          <p:cNvPr id="69" name="Google Shape;69;p14"/>
          <p:cNvSpPr txBox="1"/>
          <p:nvPr/>
        </p:nvSpPr>
        <p:spPr>
          <a:xfrm>
            <a:off x="2441625" y="15244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7"/>
              </a:rPr>
              <a:t>. .</a:t>
            </a:r>
            <a:r>
              <a:rPr lang="en" sz="1100" u="sng">
                <a:solidFill>
                  <a:schemeClr val="hlink"/>
                </a:solidFil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3000">
                <a:solidFill>
                  <a:schemeClr val="lt1"/>
                </a:solidFill>
                <a:latin typeface="Aleo"/>
                <a:ea typeface="Aleo"/>
                <a:cs typeface="Aleo"/>
                <a:sym typeface="Aleo"/>
              </a:rPr>
              <a:t>Time Series Modelling</a:t>
            </a:r>
            <a:endParaRPr b="1" sz="3000">
              <a:solidFill>
                <a:srgbClr val="FFFFFF"/>
              </a:solidFill>
              <a:latin typeface="Aleo"/>
              <a:ea typeface="Aleo"/>
              <a:cs typeface="Aleo"/>
              <a:sym typeface="Aleo"/>
            </a:endParaRPr>
          </a:p>
        </p:txBody>
      </p:sp>
      <p:pic>
        <p:nvPicPr>
          <p:cNvPr id="191" name="Google Shape;191;p23"/>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192" name="Google Shape;192;p23"/>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193" name="Google Shape;193;p23"/>
          <p:cNvPicPr preferRelativeResize="0"/>
          <p:nvPr/>
        </p:nvPicPr>
        <p:blipFill>
          <a:blip r:embed="rId4">
            <a:alphaModFix/>
          </a:blip>
          <a:stretch>
            <a:fillRect/>
          </a:stretch>
        </p:blipFill>
        <p:spPr>
          <a:xfrm>
            <a:off x="4829763" y="907795"/>
            <a:ext cx="46663" cy="3677117"/>
          </a:xfrm>
          <a:prstGeom prst="rect">
            <a:avLst/>
          </a:prstGeom>
          <a:noFill/>
          <a:ln>
            <a:noFill/>
          </a:ln>
        </p:spPr>
      </p:pic>
      <p:sp>
        <p:nvSpPr>
          <p:cNvPr id="194" name="Google Shape;194;p23"/>
          <p:cNvSpPr txBox="1"/>
          <p:nvPr/>
        </p:nvSpPr>
        <p:spPr>
          <a:xfrm>
            <a:off x="152400" y="907925"/>
            <a:ext cx="45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Plotting ACF and PACF plots </a:t>
            </a:r>
            <a:endParaRPr b="1"/>
          </a:p>
        </p:txBody>
      </p:sp>
      <p:sp>
        <p:nvSpPr>
          <p:cNvPr id="195" name="Google Shape;195;p23"/>
          <p:cNvSpPr txBox="1"/>
          <p:nvPr/>
        </p:nvSpPr>
        <p:spPr>
          <a:xfrm>
            <a:off x="4995613" y="907925"/>
            <a:ext cx="36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Prediction Result (SARIMA)</a:t>
            </a:r>
            <a:endParaRPr b="1"/>
          </a:p>
        </p:txBody>
      </p:sp>
      <p:sp>
        <p:nvSpPr>
          <p:cNvPr id="196" name="Google Shape;196;p23"/>
          <p:cNvSpPr txBox="1"/>
          <p:nvPr/>
        </p:nvSpPr>
        <p:spPr>
          <a:xfrm>
            <a:off x="5078300" y="3735775"/>
            <a:ext cx="3916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Mean Absolute </a:t>
            </a:r>
            <a:r>
              <a:rPr lang="en" sz="1200"/>
              <a:t>Percentage</a:t>
            </a:r>
            <a:r>
              <a:rPr lang="en" sz="1200"/>
              <a:t> Error (MAPE): </a:t>
            </a:r>
            <a:r>
              <a:rPr b="1" lang="en" sz="1200"/>
              <a:t>31</a:t>
            </a:r>
            <a:r>
              <a:rPr b="1" lang="en" sz="1200"/>
              <a:t>%</a:t>
            </a:r>
            <a:endParaRPr b="1" sz="1200"/>
          </a:p>
          <a:p>
            <a:pPr indent="0" lvl="0" marL="0" rtl="0" algn="l">
              <a:spcBef>
                <a:spcPts val="0"/>
              </a:spcBef>
              <a:spcAft>
                <a:spcPts val="0"/>
              </a:spcAft>
              <a:buNone/>
            </a:pPr>
            <a:r>
              <a:rPr lang="en" sz="1200"/>
              <a:t>Root Mean Squared Error (RMSE)</a:t>
            </a:r>
            <a:r>
              <a:rPr lang="en" sz="1200"/>
              <a:t>: </a:t>
            </a:r>
            <a:r>
              <a:rPr b="1" lang="en" sz="1200"/>
              <a:t>4,478.52</a:t>
            </a:r>
            <a:endParaRPr sz="1200"/>
          </a:p>
        </p:txBody>
      </p:sp>
      <p:pic>
        <p:nvPicPr>
          <p:cNvPr id="197" name="Google Shape;197;p23">
            <a:hlinkClick r:id="rId5"/>
          </p:cNvPr>
          <p:cNvPicPr preferRelativeResize="0"/>
          <p:nvPr/>
        </p:nvPicPr>
        <p:blipFill>
          <a:blip r:embed="rId6">
            <a:alphaModFix/>
          </a:blip>
          <a:stretch>
            <a:fillRect/>
          </a:stretch>
        </p:blipFill>
        <p:spPr>
          <a:xfrm>
            <a:off x="8342700" y="4351600"/>
            <a:ext cx="714299" cy="714299"/>
          </a:xfrm>
          <a:prstGeom prst="rect">
            <a:avLst/>
          </a:prstGeom>
          <a:noFill/>
          <a:ln>
            <a:noFill/>
          </a:ln>
        </p:spPr>
      </p:pic>
      <p:pic>
        <p:nvPicPr>
          <p:cNvPr id="198" name="Google Shape;198;p23"/>
          <p:cNvPicPr preferRelativeResize="0"/>
          <p:nvPr/>
        </p:nvPicPr>
        <p:blipFill>
          <a:blip r:embed="rId7">
            <a:alphaModFix/>
          </a:blip>
          <a:stretch>
            <a:fillRect/>
          </a:stretch>
        </p:blipFill>
        <p:spPr>
          <a:xfrm>
            <a:off x="5116349" y="1252154"/>
            <a:ext cx="3647401" cy="2452796"/>
          </a:xfrm>
          <a:prstGeom prst="rect">
            <a:avLst/>
          </a:prstGeom>
          <a:noFill/>
          <a:ln>
            <a:noFill/>
          </a:ln>
        </p:spPr>
      </p:pic>
      <p:pic>
        <p:nvPicPr>
          <p:cNvPr id="199" name="Google Shape;199;p23"/>
          <p:cNvPicPr preferRelativeResize="0"/>
          <p:nvPr/>
        </p:nvPicPr>
        <p:blipFill>
          <a:blip r:embed="rId8">
            <a:alphaModFix/>
          </a:blip>
          <a:stretch>
            <a:fillRect/>
          </a:stretch>
        </p:blipFill>
        <p:spPr>
          <a:xfrm>
            <a:off x="287825" y="1299850"/>
            <a:ext cx="4302024" cy="289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graphicFrame>
        <p:nvGraphicFramePr>
          <p:cNvPr id="204" name="Google Shape;204;p24"/>
          <p:cNvGraphicFramePr/>
          <p:nvPr/>
        </p:nvGraphicFramePr>
        <p:xfrm>
          <a:off x="301663" y="928672"/>
          <a:ext cx="3000000" cy="3000000"/>
        </p:xfrm>
        <a:graphic>
          <a:graphicData uri="http://schemas.openxmlformats.org/drawingml/2006/table">
            <a:tbl>
              <a:tblPr>
                <a:noFill/>
                <a:tableStyleId>{F87929AF-CE86-419F-87A9-4ED59E4FAD4B}</a:tableStyleId>
              </a:tblPr>
              <a:tblGrid>
                <a:gridCol w="5420350"/>
                <a:gridCol w="1141975"/>
                <a:gridCol w="989175"/>
                <a:gridCol w="989175"/>
              </a:tblGrid>
              <a:tr h="328950">
                <a:tc>
                  <a:txBody>
                    <a:bodyPr/>
                    <a:lstStyle/>
                    <a:p>
                      <a:pPr indent="0" lvl="0" marL="0" rtl="0" algn="ctr">
                        <a:spcBef>
                          <a:spcPts val="0"/>
                        </a:spcBef>
                        <a:spcAft>
                          <a:spcPts val="0"/>
                        </a:spcAft>
                        <a:buNone/>
                      </a:pPr>
                      <a:r>
                        <a:rPr b="1" lang="en" sz="1200">
                          <a:latin typeface="Roboto"/>
                          <a:ea typeface="Roboto"/>
                          <a:cs typeface="Roboto"/>
                          <a:sym typeface="Roboto"/>
                        </a:rPr>
                        <a:t>Features Selection</a:t>
                      </a:r>
                      <a:endParaRPr b="1" sz="12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Roboto"/>
                          <a:ea typeface="Roboto"/>
                          <a:cs typeface="Roboto"/>
                          <a:sym typeface="Roboto"/>
                        </a:rPr>
                        <a:t>Train RMSE</a:t>
                      </a:r>
                      <a:endParaRPr b="1" sz="12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Roboto"/>
                          <a:ea typeface="Roboto"/>
                          <a:cs typeface="Roboto"/>
                          <a:sym typeface="Roboto"/>
                        </a:rPr>
                        <a:t>Val. </a:t>
                      </a:r>
                      <a:r>
                        <a:rPr b="1" lang="en" sz="1200">
                          <a:latin typeface="Roboto"/>
                          <a:ea typeface="Roboto"/>
                          <a:cs typeface="Roboto"/>
                          <a:sym typeface="Roboto"/>
                        </a:rPr>
                        <a:t>RMSE</a:t>
                      </a:r>
                      <a:endParaRPr b="1" sz="12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Roboto"/>
                          <a:ea typeface="Roboto"/>
                          <a:cs typeface="Roboto"/>
                          <a:sym typeface="Roboto"/>
                        </a:rPr>
                        <a:t>Val. MAPE</a:t>
                      </a:r>
                      <a:endParaRPr b="1" sz="12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accent3"/>
                      </a:solidFill>
                      <a:prstDash val="solid"/>
                      <a:round/>
                      <a:headEnd len="sm" w="sm" type="none"/>
                      <a:tailEnd len="sm" w="sm" type="none"/>
                    </a:lnB>
                  </a:tcPr>
                </a:tc>
              </a:tr>
              <a:tr h="3289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Sentiment Analysis (TextBlob library), Bitcoin Price Indicators</a:t>
                      </a:r>
                      <a:endParaRPr sz="1200">
                        <a:latin typeface="Roboto"/>
                        <a:ea typeface="Roboto"/>
                        <a:cs typeface="Roboto"/>
                        <a:sym typeface="Roboto"/>
                      </a:endParaRPr>
                    </a:p>
                  </a:txBody>
                  <a:tcPr marT="91425" marB="91425" marR="91425" marL="91425">
                    <a:lnT cap="flat" cmpd="sng" w="19050">
                      <a:solidFill>
                        <a:schemeClr val="accent3"/>
                      </a:solidFill>
                      <a:prstDash val="solid"/>
                      <a:round/>
                      <a:headEnd len="sm" w="sm" type="none"/>
                      <a:tailEnd len="sm" w="sm" type="none"/>
                    </a:lnT>
                  </a:tcPr>
                </a:tc>
                <a:tc>
                  <a:txBody>
                    <a:bodyPr/>
                    <a:lstStyle/>
                    <a:p>
                      <a:pPr indent="0" lvl="0" marL="0" rtl="0" algn="ctr">
                        <a:spcBef>
                          <a:spcPts val="0"/>
                        </a:spcBef>
                        <a:spcAft>
                          <a:spcPts val="0"/>
                        </a:spcAft>
                        <a:buNone/>
                      </a:pPr>
                      <a:r>
                        <a:rPr lang="en" sz="1200">
                          <a:latin typeface="Roboto"/>
                          <a:ea typeface="Roboto"/>
                          <a:cs typeface="Roboto"/>
                          <a:sym typeface="Roboto"/>
                        </a:rPr>
                        <a:t>676</a:t>
                      </a:r>
                      <a:endParaRPr sz="1200">
                        <a:latin typeface="Roboto"/>
                        <a:ea typeface="Roboto"/>
                        <a:cs typeface="Roboto"/>
                        <a:sym typeface="Roboto"/>
                      </a:endParaRPr>
                    </a:p>
                  </a:txBody>
                  <a:tcPr marT="91425" marB="91425" marR="91425" marL="91425">
                    <a:lnT cap="flat" cmpd="sng" w="19050">
                      <a:solidFill>
                        <a:schemeClr val="accent3"/>
                      </a:solidFill>
                      <a:prstDash val="solid"/>
                      <a:round/>
                      <a:headEnd len="sm" w="sm" type="none"/>
                      <a:tailEnd len="sm" w="sm" type="none"/>
                    </a:lnT>
                  </a:tcPr>
                </a:tc>
                <a:tc>
                  <a:txBody>
                    <a:bodyPr/>
                    <a:lstStyle/>
                    <a:p>
                      <a:pPr indent="0" lvl="0" marL="0" rtl="0" algn="ctr">
                        <a:spcBef>
                          <a:spcPts val="0"/>
                        </a:spcBef>
                        <a:spcAft>
                          <a:spcPts val="0"/>
                        </a:spcAft>
                        <a:buNone/>
                      </a:pPr>
                      <a:r>
                        <a:rPr lang="en" sz="1200">
                          <a:latin typeface="Roboto"/>
                          <a:ea typeface="Roboto"/>
                          <a:cs typeface="Roboto"/>
                          <a:sym typeface="Roboto"/>
                        </a:rPr>
                        <a:t>3,627</a:t>
                      </a:r>
                      <a:endParaRPr sz="1200">
                        <a:latin typeface="Roboto"/>
                        <a:ea typeface="Roboto"/>
                        <a:cs typeface="Roboto"/>
                        <a:sym typeface="Roboto"/>
                      </a:endParaRPr>
                    </a:p>
                  </a:txBody>
                  <a:tcPr marT="91425" marB="91425" marR="91425" marL="91425">
                    <a:lnT cap="flat" cmpd="sng" w="19050">
                      <a:solidFill>
                        <a:schemeClr val="accent3"/>
                      </a:solidFill>
                      <a:prstDash val="solid"/>
                      <a:round/>
                      <a:headEnd len="sm" w="sm" type="none"/>
                      <a:tailEnd len="sm" w="sm" type="none"/>
                    </a:lnT>
                  </a:tcPr>
                </a:tc>
                <a:tc>
                  <a:txBody>
                    <a:bodyPr/>
                    <a:lstStyle/>
                    <a:p>
                      <a:pPr indent="0" lvl="0" marL="0" rtl="0" algn="ctr">
                        <a:spcBef>
                          <a:spcPts val="0"/>
                        </a:spcBef>
                        <a:spcAft>
                          <a:spcPts val="0"/>
                        </a:spcAft>
                        <a:buNone/>
                      </a:pPr>
                      <a:r>
                        <a:rPr lang="en" sz="1200">
                          <a:latin typeface="Roboto"/>
                          <a:ea typeface="Roboto"/>
                          <a:cs typeface="Roboto"/>
                          <a:sym typeface="Roboto"/>
                        </a:rPr>
                        <a:t>7.3%</a:t>
                      </a:r>
                      <a:endParaRPr sz="1200">
                        <a:latin typeface="Roboto"/>
                        <a:ea typeface="Roboto"/>
                        <a:cs typeface="Roboto"/>
                        <a:sym typeface="Roboto"/>
                      </a:endParaRPr>
                    </a:p>
                  </a:txBody>
                  <a:tcPr marT="91425" marB="91425" marR="91425" marL="91425">
                    <a:lnT cap="flat" cmpd="sng" w="19050">
                      <a:solidFill>
                        <a:schemeClr val="accent3"/>
                      </a:solidFill>
                      <a:prstDash val="solid"/>
                      <a:round/>
                      <a:headEnd len="sm" w="sm" type="none"/>
                      <a:tailEnd len="sm" w="sm" type="none"/>
                    </a:lnT>
                  </a:tcPr>
                </a:tc>
              </a:tr>
              <a:tr h="3289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Bitcoin Price Indicators</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791</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3,698</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latin typeface="Roboto"/>
                          <a:ea typeface="Roboto"/>
                          <a:cs typeface="Roboto"/>
                          <a:sym typeface="Roboto"/>
                        </a:rPr>
                        <a:t>7.2%</a:t>
                      </a:r>
                      <a:endParaRPr sz="1200">
                        <a:latin typeface="Roboto"/>
                        <a:ea typeface="Roboto"/>
                        <a:cs typeface="Roboto"/>
                        <a:sym typeface="Roboto"/>
                      </a:endParaRPr>
                    </a:p>
                  </a:txBody>
                  <a:tcPr marT="91425" marB="91425" marR="91425" marL="91425"/>
                </a:tc>
              </a:tr>
              <a:tr h="4934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Bitcoin Price Indicators, Industry Insights, Fiat-Based Asset Indicators BTC Trade, Sentiment Analysis</a:t>
                      </a:r>
                      <a:endParaRPr sz="12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latin typeface="Roboto"/>
                          <a:ea typeface="Roboto"/>
                          <a:cs typeface="Roboto"/>
                          <a:sym typeface="Roboto"/>
                        </a:rPr>
                        <a:t>710</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4,448</a:t>
                      </a:r>
                      <a:endParaRPr sz="1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 sz="1200">
                          <a:latin typeface="Roboto"/>
                          <a:ea typeface="Roboto"/>
                          <a:cs typeface="Roboto"/>
                          <a:sym typeface="Roboto"/>
                        </a:rPr>
                        <a:t>9%</a:t>
                      </a:r>
                      <a:endParaRPr sz="1200">
                        <a:latin typeface="Roboto"/>
                        <a:ea typeface="Roboto"/>
                        <a:cs typeface="Roboto"/>
                        <a:sym typeface="Roboto"/>
                      </a:endParaRPr>
                    </a:p>
                  </a:txBody>
                  <a:tcPr marT="91425" marB="91425" marR="91425" marL="91425"/>
                </a:tc>
              </a:tr>
              <a:tr h="383775">
                <a:tc>
                  <a:txBody>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t>
                      </a:r>
                      <a:endParaRPr b="1" sz="16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t>
                      </a:r>
                      <a:endParaRPr b="1" sz="16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t>
                      </a:r>
                      <a:endParaRPr b="1" sz="1600">
                        <a:solidFill>
                          <a:schemeClr val="dk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sz="1600">
                          <a:solidFill>
                            <a:schemeClr val="dk1"/>
                          </a:solidFill>
                          <a:latin typeface="Roboto"/>
                          <a:ea typeface="Roboto"/>
                          <a:cs typeface="Roboto"/>
                          <a:sym typeface="Roboto"/>
                        </a:rPr>
                        <a:t>...</a:t>
                      </a:r>
                      <a:endParaRPr b="1" sz="1600">
                        <a:solidFill>
                          <a:schemeClr val="dk1"/>
                        </a:solidFill>
                        <a:latin typeface="Roboto"/>
                        <a:ea typeface="Roboto"/>
                        <a:cs typeface="Roboto"/>
                        <a:sym typeface="Roboto"/>
                      </a:endParaRPr>
                    </a:p>
                  </a:txBody>
                  <a:tcPr marT="91425" marB="91425" marR="91425" marL="91425"/>
                </a:tc>
              </a:tr>
            </a:tbl>
          </a:graphicData>
        </a:graphic>
      </p:graphicFrame>
      <p:sp>
        <p:nvSpPr>
          <p:cNvPr id="205" name="Google Shape;205;p24"/>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Long-Short Term Memory (LSTM) Model</a:t>
            </a:r>
            <a:endParaRPr b="1" i="0" sz="3000" u="none" cap="none" strike="noStrike">
              <a:solidFill>
                <a:srgbClr val="FFFFFF"/>
              </a:solidFill>
              <a:latin typeface="Aleo"/>
              <a:ea typeface="Aleo"/>
              <a:cs typeface="Aleo"/>
              <a:sym typeface="Aleo"/>
            </a:endParaRPr>
          </a:p>
        </p:txBody>
      </p:sp>
      <p:sp>
        <p:nvSpPr>
          <p:cNvPr id="206" name="Google Shape;206;p24"/>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207" name="Google Shape;207;p24"/>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pic>
        <p:nvPicPr>
          <p:cNvPr id="208" name="Google Shape;208;p24">
            <a:hlinkClick r:id="rId4"/>
          </p:cNvPr>
          <p:cNvPicPr preferRelativeResize="0"/>
          <p:nvPr/>
        </p:nvPicPr>
        <p:blipFill>
          <a:blip r:embed="rId5">
            <a:alphaModFix/>
          </a:blip>
          <a:stretch>
            <a:fillRect/>
          </a:stretch>
        </p:blipFill>
        <p:spPr>
          <a:xfrm>
            <a:off x="8364425" y="4421475"/>
            <a:ext cx="670874" cy="670874"/>
          </a:xfrm>
          <a:prstGeom prst="rect">
            <a:avLst/>
          </a:prstGeom>
          <a:noFill/>
          <a:ln>
            <a:noFill/>
          </a:ln>
        </p:spPr>
      </p:pic>
      <p:pic>
        <p:nvPicPr>
          <p:cNvPr id="209" name="Google Shape;209;p24"/>
          <p:cNvPicPr preferRelativeResize="0"/>
          <p:nvPr/>
        </p:nvPicPr>
        <p:blipFill>
          <a:blip r:embed="rId6">
            <a:alphaModFix/>
          </a:blip>
          <a:stretch>
            <a:fillRect/>
          </a:stretch>
        </p:blipFill>
        <p:spPr>
          <a:xfrm>
            <a:off x="606973" y="3611957"/>
            <a:ext cx="571500" cy="415241"/>
          </a:xfrm>
          <a:prstGeom prst="rect">
            <a:avLst/>
          </a:prstGeom>
          <a:noFill/>
          <a:ln>
            <a:noFill/>
          </a:ln>
        </p:spPr>
      </p:pic>
      <p:pic>
        <p:nvPicPr>
          <p:cNvPr id="210" name="Google Shape;210;p24"/>
          <p:cNvPicPr preferRelativeResize="0"/>
          <p:nvPr/>
        </p:nvPicPr>
        <p:blipFill>
          <a:blip r:embed="rId7">
            <a:alphaModFix/>
          </a:blip>
          <a:stretch>
            <a:fillRect/>
          </a:stretch>
        </p:blipFill>
        <p:spPr>
          <a:xfrm>
            <a:off x="685099" y="3134551"/>
            <a:ext cx="415241" cy="415242"/>
          </a:xfrm>
          <a:prstGeom prst="rect">
            <a:avLst/>
          </a:prstGeom>
          <a:noFill/>
          <a:ln>
            <a:noFill/>
          </a:ln>
        </p:spPr>
      </p:pic>
      <p:pic>
        <p:nvPicPr>
          <p:cNvPr id="211" name="Google Shape;211;p24"/>
          <p:cNvPicPr preferRelativeResize="0"/>
          <p:nvPr/>
        </p:nvPicPr>
        <p:blipFill>
          <a:blip r:embed="rId8">
            <a:alphaModFix/>
          </a:blip>
          <a:stretch>
            <a:fillRect/>
          </a:stretch>
        </p:blipFill>
        <p:spPr>
          <a:xfrm>
            <a:off x="716889" y="4074302"/>
            <a:ext cx="351660" cy="351661"/>
          </a:xfrm>
          <a:prstGeom prst="rect">
            <a:avLst/>
          </a:prstGeom>
          <a:noFill/>
          <a:ln>
            <a:noFill/>
          </a:ln>
        </p:spPr>
      </p:pic>
      <p:sp>
        <p:nvSpPr>
          <p:cNvPr id="212" name="Google Shape;212;p24"/>
          <p:cNvSpPr/>
          <p:nvPr/>
        </p:nvSpPr>
        <p:spPr>
          <a:xfrm>
            <a:off x="3310963" y="3510100"/>
            <a:ext cx="1165800" cy="603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Parameter tuning</a:t>
            </a:r>
            <a:endParaRPr>
              <a:latin typeface="Roboto"/>
              <a:ea typeface="Roboto"/>
              <a:cs typeface="Roboto"/>
              <a:sym typeface="Roboto"/>
            </a:endParaRPr>
          </a:p>
        </p:txBody>
      </p:sp>
      <p:sp>
        <p:nvSpPr>
          <p:cNvPr id="213" name="Google Shape;213;p24"/>
          <p:cNvSpPr/>
          <p:nvPr/>
        </p:nvSpPr>
        <p:spPr>
          <a:xfrm>
            <a:off x="5046775" y="3510100"/>
            <a:ext cx="1165800" cy="603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Feature selection</a:t>
            </a:r>
            <a:endParaRPr>
              <a:latin typeface="Roboto"/>
              <a:ea typeface="Roboto"/>
              <a:cs typeface="Roboto"/>
              <a:sym typeface="Roboto"/>
            </a:endParaRPr>
          </a:p>
        </p:txBody>
      </p:sp>
      <p:sp>
        <p:nvSpPr>
          <p:cNvPr id="214" name="Google Shape;214;p24"/>
          <p:cNvSpPr/>
          <p:nvPr/>
        </p:nvSpPr>
        <p:spPr>
          <a:xfrm>
            <a:off x="6782575" y="3510100"/>
            <a:ext cx="1165800" cy="603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Final model tuning</a:t>
            </a:r>
            <a:endParaRPr>
              <a:latin typeface="Roboto"/>
              <a:ea typeface="Roboto"/>
              <a:cs typeface="Roboto"/>
              <a:sym typeface="Roboto"/>
            </a:endParaRPr>
          </a:p>
        </p:txBody>
      </p:sp>
      <p:sp>
        <p:nvSpPr>
          <p:cNvPr id="215" name="Google Shape;215;p24"/>
          <p:cNvSpPr txBox="1"/>
          <p:nvPr/>
        </p:nvSpPr>
        <p:spPr>
          <a:xfrm>
            <a:off x="1893500" y="3619475"/>
            <a:ext cx="8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Forecast</a:t>
            </a:r>
            <a:endParaRPr>
              <a:latin typeface="Roboto"/>
              <a:ea typeface="Roboto"/>
              <a:cs typeface="Roboto"/>
              <a:sym typeface="Roboto"/>
            </a:endParaRPr>
          </a:p>
        </p:txBody>
      </p:sp>
      <p:cxnSp>
        <p:nvCxnSpPr>
          <p:cNvPr id="216" name="Google Shape;216;p24"/>
          <p:cNvCxnSpPr>
            <a:stCxn id="215" idx="1"/>
            <a:endCxn id="210" idx="3"/>
          </p:cNvCxnSpPr>
          <p:nvPr/>
        </p:nvCxnSpPr>
        <p:spPr>
          <a:xfrm rot="10800000">
            <a:off x="1100300" y="3342275"/>
            <a:ext cx="793200" cy="477300"/>
          </a:xfrm>
          <a:prstGeom prst="bentConnector3">
            <a:avLst>
              <a:gd fmla="val 73043" name="adj1"/>
            </a:avLst>
          </a:prstGeom>
          <a:noFill/>
          <a:ln cap="flat" cmpd="sng" w="9525">
            <a:solidFill>
              <a:schemeClr val="dk2"/>
            </a:solidFill>
            <a:prstDash val="solid"/>
            <a:round/>
            <a:headEnd len="med" w="med" type="none"/>
            <a:tailEnd len="med" w="med" type="none"/>
          </a:ln>
        </p:spPr>
      </p:cxnSp>
      <p:cxnSp>
        <p:nvCxnSpPr>
          <p:cNvPr id="217" name="Google Shape;217;p24"/>
          <p:cNvCxnSpPr>
            <a:stCxn id="215" idx="1"/>
            <a:endCxn id="211" idx="3"/>
          </p:cNvCxnSpPr>
          <p:nvPr/>
        </p:nvCxnSpPr>
        <p:spPr>
          <a:xfrm flipH="1">
            <a:off x="1068500" y="3819575"/>
            <a:ext cx="825000" cy="430500"/>
          </a:xfrm>
          <a:prstGeom prst="bentConnector3">
            <a:avLst>
              <a:gd fmla="val 70227" name="adj1"/>
            </a:avLst>
          </a:prstGeom>
          <a:noFill/>
          <a:ln cap="flat" cmpd="sng" w="9525">
            <a:solidFill>
              <a:schemeClr val="dk2"/>
            </a:solidFill>
            <a:prstDash val="solid"/>
            <a:round/>
            <a:headEnd len="med" w="med" type="none"/>
            <a:tailEnd len="med" w="med" type="none"/>
          </a:ln>
        </p:spPr>
      </p:cxnSp>
      <p:cxnSp>
        <p:nvCxnSpPr>
          <p:cNvPr id="218" name="Google Shape;218;p24"/>
          <p:cNvCxnSpPr>
            <a:stCxn id="209" idx="3"/>
            <a:endCxn id="215" idx="1"/>
          </p:cNvCxnSpPr>
          <p:nvPr/>
        </p:nvCxnSpPr>
        <p:spPr>
          <a:xfrm>
            <a:off x="1178472" y="3819578"/>
            <a:ext cx="714900" cy="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4"/>
          <p:cNvCxnSpPr>
            <a:stCxn id="215" idx="3"/>
            <a:endCxn id="212" idx="1"/>
          </p:cNvCxnSpPr>
          <p:nvPr/>
        </p:nvCxnSpPr>
        <p:spPr>
          <a:xfrm flipH="1" rot="10800000">
            <a:off x="2790800" y="3812075"/>
            <a:ext cx="520200" cy="75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4"/>
          <p:cNvCxnSpPr>
            <a:stCxn id="212" idx="3"/>
            <a:endCxn id="213" idx="1"/>
          </p:cNvCxnSpPr>
          <p:nvPr/>
        </p:nvCxnSpPr>
        <p:spPr>
          <a:xfrm>
            <a:off x="4476763" y="3812050"/>
            <a:ext cx="570000" cy="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4"/>
          <p:cNvCxnSpPr>
            <a:stCxn id="213" idx="3"/>
            <a:endCxn id="214" idx="1"/>
          </p:cNvCxnSpPr>
          <p:nvPr/>
        </p:nvCxnSpPr>
        <p:spPr>
          <a:xfrm>
            <a:off x="6212575" y="3812050"/>
            <a:ext cx="570000" cy="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4"/>
          <p:cNvCxnSpPr>
            <a:stCxn id="213" idx="2"/>
          </p:cNvCxnSpPr>
          <p:nvPr/>
        </p:nvCxnSpPr>
        <p:spPr>
          <a:xfrm rot="5400000">
            <a:off x="3868525" y="2591050"/>
            <a:ext cx="238200" cy="3284100"/>
          </a:xfrm>
          <a:prstGeom prst="bentConnector2">
            <a:avLst/>
          </a:prstGeom>
          <a:noFill/>
          <a:ln cap="flat" cmpd="sng" w="9525">
            <a:solidFill>
              <a:schemeClr val="dk2"/>
            </a:solidFill>
            <a:prstDash val="solid"/>
            <a:round/>
            <a:headEnd len="med" w="med" type="none"/>
            <a:tailEnd len="med" w="med" type="none"/>
          </a:ln>
        </p:spPr>
      </p:cxnSp>
      <p:cxnSp>
        <p:nvCxnSpPr>
          <p:cNvPr id="223" name="Google Shape;223;p24"/>
          <p:cNvCxnSpPr>
            <a:endCxn id="215" idx="2"/>
          </p:cNvCxnSpPr>
          <p:nvPr/>
        </p:nvCxnSpPr>
        <p:spPr>
          <a:xfrm rot="10800000">
            <a:off x="2342150" y="4019675"/>
            <a:ext cx="0" cy="3324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212" idx="0"/>
          </p:cNvCxnSpPr>
          <p:nvPr/>
        </p:nvCxnSpPr>
        <p:spPr>
          <a:xfrm flipH="1" rot="5400000">
            <a:off x="3018013" y="2634250"/>
            <a:ext cx="196500" cy="1555200"/>
          </a:xfrm>
          <a:prstGeom prst="bentConnector2">
            <a:avLst/>
          </a:prstGeom>
          <a:noFill/>
          <a:ln cap="flat" cmpd="sng" w="9525">
            <a:solidFill>
              <a:schemeClr val="dk2"/>
            </a:solidFill>
            <a:prstDash val="solid"/>
            <a:round/>
            <a:headEnd len="med" w="med" type="none"/>
            <a:tailEnd len="med" w="med" type="none"/>
          </a:ln>
        </p:spPr>
      </p:cxnSp>
      <p:cxnSp>
        <p:nvCxnSpPr>
          <p:cNvPr id="225" name="Google Shape;225;p24"/>
          <p:cNvCxnSpPr>
            <a:endCxn id="215" idx="0"/>
          </p:cNvCxnSpPr>
          <p:nvPr/>
        </p:nvCxnSpPr>
        <p:spPr>
          <a:xfrm>
            <a:off x="2338550" y="3306575"/>
            <a:ext cx="3600" cy="31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Final Model</a:t>
            </a:r>
            <a:endParaRPr b="1" i="0" sz="3000" u="none" cap="none" strike="noStrike">
              <a:solidFill>
                <a:srgbClr val="FFFFFF"/>
              </a:solidFill>
              <a:latin typeface="Aleo"/>
              <a:ea typeface="Aleo"/>
              <a:cs typeface="Aleo"/>
              <a:sym typeface="Aleo"/>
            </a:endParaRPr>
          </a:p>
        </p:txBody>
      </p:sp>
      <p:sp>
        <p:nvSpPr>
          <p:cNvPr id="231" name="Google Shape;231;p25"/>
          <p:cNvSpPr txBox="1"/>
          <p:nvPr/>
        </p:nvSpPr>
        <p:spPr>
          <a:xfrm>
            <a:off x="305225" y="938825"/>
            <a:ext cx="56289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000" u="sng">
                <a:solidFill>
                  <a:schemeClr val="dk2"/>
                </a:solidFill>
                <a:latin typeface="Roboto"/>
                <a:ea typeface="Roboto"/>
                <a:cs typeface="Roboto"/>
                <a:sym typeface="Roboto"/>
              </a:rPr>
              <a:t>Long-Short Term Model (LSTM): 1-Day step forecasting trained on 6 features</a:t>
            </a:r>
            <a:endParaRPr b="1" sz="1000" u="sng"/>
          </a:p>
        </p:txBody>
      </p:sp>
      <p:sp>
        <p:nvSpPr>
          <p:cNvPr id="232" name="Google Shape;232;p25"/>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233" name="Google Shape;233;p25"/>
          <p:cNvGraphicFramePr/>
          <p:nvPr/>
        </p:nvGraphicFramePr>
        <p:xfrm>
          <a:off x="381413" y="1334813"/>
          <a:ext cx="3000000" cy="3000000"/>
        </p:xfrm>
        <a:graphic>
          <a:graphicData uri="http://schemas.openxmlformats.org/drawingml/2006/table">
            <a:tbl>
              <a:tblPr>
                <a:noFill/>
                <a:tableStyleId>{18EDDC0D-B7DF-4177-B4C2-EF76D3ED6EF8}</a:tableStyleId>
              </a:tblPr>
              <a:tblGrid>
                <a:gridCol w="1646725"/>
                <a:gridCol w="666975"/>
                <a:gridCol w="666975"/>
                <a:gridCol w="671400"/>
                <a:gridCol w="654575"/>
                <a:gridCol w="1251300"/>
                <a:gridCol w="962950"/>
                <a:gridCol w="1951075"/>
              </a:tblGrid>
              <a:tr h="452200">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Feature Used</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Time Frame</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Hidden Layers</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Dropout</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Epochs</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Data Used</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Timestep</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latin typeface="Roboto"/>
                          <a:ea typeface="Roboto"/>
                          <a:cs typeface="Roboto"/>
                          <a:sym typeface="Roboto"/>
                        </a:rPr>
                        <a:t>Validation </a:t>
                      </a:r>
                      <a:r>
                        <a:rPr b="1" lang="en" sz="1000">
                          <a:latin typeface="Roboto"/>
                          <a:ea typeface="Roboto"/>
                          <a:cs typeface="Roboto"/>
                          <a:sym typeface="Roboto"/>
                        </a:rPr>
                        <a:t>Horizon</a:t>
                      </a:r>
                      <a:endParaRPr b="1"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7725">
                <a:tc>
                  <a:txBody>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BTC Trade indicators, Sentiment Analysis</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Daily</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~20%</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50</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Past 4 years</a:t>
                      </a:r>
                      <a:endParaRPr sz="10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Roboto"/>
                          <a:ea typeface="Roboto"/>
                          <a:cs typeface="Roboto"/>
                          <a:sym typeface="Roboto"/>
                        </a:rPr>
                        <a:t>3 days</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Roboto"/>
                          <a:ea typeface="Roboto"/>
                          <a:cs typeface="Roboto"/>
                          <a:sym typeface="Roboto"/>
                        </a:rPr>
                        <a:t>5</a:t>
                      </a:r>
                      <a:r>
                        <a:rPr lang="en" sz="1000">
                          <a:latin typeface="Roboto"/>
                          <a:ea typeface="Roboto"/>
                          <a:cs typeface="Roboto"/>
                          <a:sym typeface="Roboto"/>
                        </a:rPr>
                        <a:t> months (Apr ’21- Sep ’21)</a:t>
                      </a:r>
                      <a:endParaRPr sz="10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34" name="Google Shape;234;p25"/>
          <p:cNvPicPr preferRelativeResize="0"/>
          <p:nvPr/>
        </p:nvPicPr>
        <p:blipFill>
          <a:blip r:embed="rId3">
            <a:alphaModFix/>
          </a:blip>
          <a:stretch>
            <a:fillRect/>
          </a:stretch>
        </p:blipFill>
        <p:spPr>
          <a:xfrm>
            <a:off x="4496950" y="2641625"/>
            <a:ext cx="4356448" cy="1885724"/>
          </a:xfrm>
          <a:prstGeom prst="rect">
            <a:avLst/>
          </a:prstGeom>
          <a:noFill/>
          <a:ln>
            <a:noFill/>
          </a:ln>
        </p:spPr>
      </p:pic>
      <p:pic>
        <p:nvPicPr>
          <p:cNvPr id="235" name="Google Shape;235;p25"/>
          <p:cNvPicPr preferRelativeResize="0"/>
          <p:nvPr/>
        </p:nvPicPr>
        <p:blipFill rotWithShape="1">
          <a:blip r:embed="rId4">
            <a:alphaModFix/>
          </a:blip>
          <a:srcRect b="23395" l="12182" r="11725" t="19445"/>
          <a:stretch/>
        </p:blipFill>
        <p:spPr>
          <a:xfrm>
            <a:off x="6855494" y="4482958"/>
            <a:ext cx="1357144" cy="603988"/>
          </a:xfrm>
          <a:prstGeom prst="rect">
            <a:avLst/>
          </a:prstGeom>
          <a:noFill/>
          <a:ln>
            <a:noFill/>
          </a:ln>
        </p:spPr>
      </p:pic>
      <p:pic>
        <p:nvPicPr>
          <p:cNvPr id="236" name="Google Shape;236;p25">
            <a:hlinkClick r:id="rId5"/>
          </p:cNvPr>
          <p:cNvPicPr preferRelativeResize="0"/>
          <p:nvPr/>
        </p:nvPicPr>
        <p:blipFill>
          <a:blip r:embed="rId6">
            <a:alphaModFix/>
          </a:blip>
          <a:stretch>
            <a:fillRect/>
          </a:stretch>
        </p:blipFill>
        <p:spPr>
          <a:xfrm>
            <a:off x="8370275" y="4454250"/>
            <a:ext cx="659149" cy="659149"/>
          </a:xfrm>
          <a:prstGeom prst="rect">
            <a:avLst/>
          </a:prstGeom>
          <a:noFill/>
          <a:ln>
            <a:noFill/>
          </a:ln>
        </p:spPr>
      </p:pic>
      <p:pic>
        <p:nvPicPr>
          <p:cNvPr id="237" name="Google Shape;237;p25"/>
          <p:cNvPicPr preferRelativeResize="0"/>
          <p:nvPr/>
        </p:nvPicPr>
        <p:blipFill>
          <a:blip r:embed="rId7">
            <a:alphaModFix/>
          </a:blip>
          <a:stretch>
            <a:fillRect/>
          </a:stretch>
        </p:blipFill>
        <p:spPr>
          <a:xfrm>
            <a:off x="240100" y="2641625"/>
            <a:ext cx="4256850" cy="1859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Conclusion</a:t>
            </a:r>
            <a:endParaRPr b="1" i="0" sz="3000" u="none" cap="none" strike="noStrike">
              <a:solidFill>
                <a:srgbClr val="FFFFFF"/>
              </a:solidFill>
              <a:latin typeface="Aleo"/>
              <a:ea typeface="Aleo"/>
              <a:cs typeface="Aleo"/>
              <a:sym typeface="Aleo"/>
            </a:endParaRPr>
          </a:p>
        </p:txBody>
      </p:sp>
      <p:sp>
        <p:nvSpPr>
          <p:cNvPr id="243" name="Google Shape;243;p26"/>
          <p:cNvSpPr txBox="1"/>
          <p:nvPr/>
        </p:nvSpPr>
        <p:spPr>
          <a:xfrm>
            <a:off x="242250" y="2769750"/>
            <a:ext cx="8659500" cy="1644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u="sng">
                <a:solidFill>
                  <a:schemeClr val="dk2"/>
                </a:solidFill>
                <a:latin typeface="Roboto"/>
                <a:ea typeface="Roboto"/>
                <a:cs typeface="Roboto"/>
                <a:sym typeface="Roboto"/>
              </a:rPr>
              <a:t>Potential improvements:</a:t>
            </a:r>
            <a:endParaRPr b="1" sz="1200" u="sng">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Longer time horizon to include more BTC halving and cryptocurrency boom &amp; crash cycles</a:t>
            </a:r>
            <a:endParaRPr sz="1200">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Reevaluate feature engineering and selection to get more value from existing data</a:t>
            </a:r>
            <a:endParaRPr sz="1200">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Higher tuning of chosen model</a:t>
            </a:r>
            <a:endParaRPr sz="1200">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Include S2F of other assets - such as Gold or Silver - as a comparison</a:t>
            </a:r>
            <a:endParaRPr sz="1200">
              <a:solidFill>
                <a:schemeClr val="dk2"/>
              </a:solidFill>
              <a:latin typeface="Roboto"/>
              <a:ea typeface="Roboto"/>
              <a:cs typeface="Roboto"/>
              <a:sym typeface="Roboto"/>
            </a:endParaRPr>
          </a:p>
          <a:p>
            <a:pPr indent="-304800" lvl="0" marL="457200" rtl="0" algn="just">
              <a:lnSpc>
                <a:spcPct val="115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For sentiment analysis, assign weightage on selected influencers and number of Tweets (e.g. based on tweet likes/comments)</a:t>
            </a:r>
            <a:endParaRPr sz="1200">
              <a:solidFill>
                <a:schemeClr val="dk2"/>
              </a:solidFill>
              <a:latin typeface="Roboto"/>
              <a:ea typeface="Roboto"/>
              <a:cs typeface="Roboto"/>
              <a:sym typeface="Roboto"/>
            </a:endParaRPr>
          </a:p>
        </p:txBody>
      </p:sp>
      <p:pic>
        <p:nvPicPr>
          <p:cNvPr id="244" name="Google Shape;244;p26"/>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245" name="Google Shape;245;p26"/>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246" name="Google Shape;246;p26">
            <a:hlinkClick r:id="rId4"/>
          </p:cNvPr>
          <p:cNvPicPr preferRelativeResize="0"/>
          <p:nvPr/>
        </p:nvPicPr>
        <p:blipFill>
          <a:blip r:embed="rId5">
            <a:alphaModFix/>
          </a:blip>
          <a:stretch>
            <a:fillRect/>
          </a:stretch>
        </p:blipFill>
        <p:spPr>
          <a:xfrm>
            <a:off x="8370275" y="4378059"/>
            <a:ext cx="659150" cy="659132"/>
          </a:xfrm>
          <a:prstGeom prst="rect">
            <a:avLst/>
          </a:prstGeom>
          <a:noFill/>
          <a:ln>
            <a:noFill/>
          </a:ln>
        </p:spPr>
      </p:pic>
      <p:pic>
        <p:nvPicPr>
          <p:cNvPr id="247" name="Google Shape;247;p26"/>
          <p:cNvPicPr preferRelativeResize="0"/>
          <p:nvPr/>
        </p:nvPicPr>
        <p:blipFill>
          <a:blip r:embed="rId6">
            <a:alphaModFix/>
          </a:blip>
          <a:stretch>
            <a:fillRect/>
          </a:stretch>
        </p:blipFill>
        <p:spPr>
          <a:xfrm>
            <a:off x="568300" y="1912600"/>
            <a:ext cx="659150" cy="659150"/>
          </a:xfrm>
          <a:prstGeom prst="rect">
            <a:avLst/>
          </a:prstGeom>
          <a:noFill/>
          <a:ln>
            <a:noFill/>
          </a:ln>
        </p:spPr>
      </p:pic>
      <p:pic>
        <p:nvPicPr>
          <p:cNvPr id="248" name="Google Shape;248;p26"/>
          <p:cNvPicPr preferRelativeResize="0"/>
          <p:nvPr/>
        </p:nvPicPr>
        <p:blipFill>
          <a:blip r:embed="rId7">
            <a:alphaModFix/>
          </a:blip>
          <a:stretch>
            <a:fillRect/>
          </a:stretch>
        </p:blipFill>
        <p:spPr>
          <a:xfrm>
            <a:off x="1177449" y="2167662"/>
            <a:ext cx="306698" cy="222850"/>
          </a:xfrm>
          <a:prstGeom prst="rect">
            <a:avLst/>
          </a:prstGeom>
          <a:noFill/>
          <a:ln>
            <a:noFill/>
          </a:ln>
        </p:spPr>
      </p:pic>
      <p:pic>
        <p:nvPicPr>
          <p:cNvPr id="249" name="Google Shape;249;p26"/>
          <p:cNvPicPr preferRelativeResize="0"/>
          <p:nvPr/>
        </p:nvPicPr>
        <p:blipFill>
          <a:blip r:embed="rId8">
            <a:alphaModFix/>
          </a:blip>
          <a:stretch>
            <a:fillRect/>
          </a:stretch>
        </p:blipFill>
        <p:spPr>
          <a:xfrm>
            <a:off x="1219376" y="1911447"/>
            <a:ext cx="222843" cy="222852"/>
          </a:xfrm>
          <a:prstGeom prst="rect">
            <a:avLst/>
          </a:prstGeom>
          <a:noFill/>
          <a:ln>
            <a:noFill/>
          </a:ln>
        </p:spPr>
      </p:pic>
      <p:pic>
        <p:nvPicPr>
          <p:cNvPr id="250" name="Google Shape;250;p26"/>
          <p:cNvPicPr preferRelativeResize="0"/>
          <p:nvPr/>
        </p:nvPicPr>
        <p:blipFill>
          <a:blip r:embed="rId9">
            <a:alphaModFix/>
          </a:blip>
          <a:stretch>
            <a:fillRect/>
          </a:stretch>
        </p:blipFill>
        <p:spPr>
          <a:xfrm>
            <a:off x="1236437" y="2415793"/>
            <a:ext cx="188721" cy="188730"/>
          </a:xfrm>
          <a:prstGeom prst="rect">
            <a:avLst/>
          </a:prstGeom>
          <a:noFill/>
          <a:ln>
            <a:noFill/>
          </a:ln>
        </p:spPr>
      </p:pic>
      <p:pic>
        <p:nvPicPr>
          <p:cNvPr id="251" name="Google Shape;251;p26"/>
          <p:cNvPicPr preferRelativeResize="0"/>
          <p:nvPr/>
        </p:nvPicPr>
        <p:blipFill>
          <a:blip r:embed="rId10">
            <a:alphaModFix/>
          </a:blip>
          <a:stretch>
            <a:fillRect/>
          </a:stretch>
        </p:blipFill>
        <p:spPr>
          <a:xfrm>
            <a:off x="4705450" y="1897975"/>
            <a:ext cx="704850" cy="762200"/>
          </a:xfrm>
          <a:prstGeom prst="rect">
            <a:avLst/>
          </a:prstGeom>
          <a:noFill/>
          <a:ln>
            <a:noFill/>
          </a:ln>
        </p:spPr>
      </p:pic>
      <p:sp>
        <p:nvSpPr>
          <p:cNvPr id="252" name="Google Shape;252;p26"/>
          <p:cNvSpPr txBox="1"/>
          <p:nvPr/>
        </p:nvSpPr>
        <p:spPr>
          <a:xfrm>
            <a:off x="1844025" y="947900"/>
            <a:ext cx="150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LSTM model:</a:t>
            </a:r>
            <a:endParaRPr sz="1200">
              <a:solidFill>
                <a:schemeClr val="dk2"/>
              </a:solidFill>
              <a:latin typeface="Roboto"/>
              <a:ea typeface="Roboto"/>
              <a:cs typeface="Roboto"/>
              <a:sym typeface="Roboto"/>
            </a:endParaRPr>
          </a:p>
          <a:p>
            <a:pPr indent="-273050" lvl="0" marL="457200" rtl="0" algn="l">
              <a:spcBef>
                <a:spcPts val="0"/>
              </a:spcBef>
              <a:spcAft>
                <a:spcPts val="0"/>
              </a:spcAft>
              <a:buSzPts val="700"/>
              <a:buChar char="➔"/>
            </a:pPr>
            <a:r>
              <a:rPr lang="en" sz="1200">
                <a:solidFill>
                  <a:schemeClr val="dk2"/>
                </a:solidFill>
                <a:latin typeface="Roboto"/>
                <a:ea typeface="Roboto"/>
                <a:cs typeface="Roboto"/>
                <a:sym typeface="Roboto"/>
              </a:rPr>
              <a:t>MAPE: 7%</a:t>
            </a:r>
            <a:endParaRPr sz="1200">
              <a:solidFill>
                <a:schemeClr val="dk2"/>
              </a:solidFill>
              <a:latin typeface="Roboto"/>
              <a:ea typeface="Roboto"/>
              <a:cs typeface="Roboto"/>
              <a:sym typeface="Roboto"/>
            </a:endParaRPr>
          </a:p>
          <a:p>
            <a:pPr indent="-273050" lvl="0" marL="457200" rtl="0" algn="l">
              <a:spcBef>
                <a:spcPts val="0"/>
              </a:spcBef>
              <a:spcAft>
                <a:spcPts val="0"/>
              </a:spcAft>
              <a:buSzPts val="700"/>
              <a:buChar char="➔"/>
            </a:pPr>
            <a:r>
              <a:rPr lang="en" sz="1200">
                <a:solidFill>
                  <a:schemeClr val="dk2"/>
                </a:solidFill>
                <a:latin typeface="Roboto"/>
                <a:ea typeface="Roboto"/>
                <a:cs typeface="Roboto"/>
                <a:sym typeface="Roboto"/>
              </a:rPr>
              <a:t>RMSE: </a:t>
            </a:r>
            <a:r>
              <a:rPr lang="en" sz="1200">
                <a:solidFill>
                  <a:schemeClr val="dk2"/>
                </a:solidFill>
                <a:latin typeface="Roboto"/>
                <a:ea typeface="Roboto"/>
                <a:cs typeface="Roboto"/>
                <a:sym typeface="Roboto"/>
              </a:rPr>
              <a:t>3627</a:t>
            </a:r>
            <a:endParaRPr sz="1200"/>
          </a:p>
        </p:txBody>
      </p:sp>
      <p:sp>
        <p:nvSpPr>
          <p:cNvPr id="253" name="Google Shape;253;p26"/>
          <p:cNvSpPr txBox="1"/>
          <p:nvPr/>
        </p:nvSpPr>
        <p:spPr>
          <a:xfrm>
            <a:off x="1844025" y="1896925"/>
            <a:ext cx="171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Feature selection</a:t>
            </a:r>
            <a:endParaRPr sz="1200">
              <a:solidFill>
                <a:schemeClr val="dk2"/>
              </a:solidFill>
              <a:latin typeface="Roboto"/>
              <a:ea typeface="Roboto"/>
              <a:cs typeface="Roboto"/>
              <a:sym typeface="Roboto"/>
            </a:endParaRPr>
          </a:p>
          <a:p>
            <a:pPr indent="-273050" lvl="0" marL="457200" rtl="0" algn="l">
              <a:spcBef>
                <a:spcPts val="0"/>
              </a:spcBef>
              <a:spcAft>
                <a:spcPts val="0"/>
              </a:spcAft>
              <a:buClr>
                <a:schemeClr val="dk2"/>
              </a:buClr>
              <a:buSzPts val="700"/>
              <a:buFont typeface="Roboto"/>
              <a:buChar char="➔"/>
            </a:pPr>
            <a:r>
              <a:rPr lang="en" sz="1200">
                <a:solidFill>
                  <a:schemeClr val="dk2"/>
                </a:solidFill>
                <a:latin typeface="Roboto"/>
                <a:ea typeface="Roboto"/>
                <a:cs typeface="Roboto"/>
                <a:sym typeface="Roboto"/>
              </a:rPr>
              <a:t>30 indicators</a:t>
            </a:r>
            <a:endParaRPr sz="1200">
              <a:solidFill>
                <a:schemeClr val="dk2"/>
              </a:solidFill>
              <a:latin typeface="Roboto"/>
              <a:ea typeface="Roboto"/>
              <a:cs typeface="Roboto"/>
              <a:sym typeface="Roboto"/>
            </a:endParaRPr>
          </a:p>
          <a:p>
            <a:pPr indent="-273050" lvl="0" marL="457200" rtl="0" algn="l">
              <a:spcBef>
                <a:spcPts val="0"/>
              </a:spcBef>
              <a:spcAft>
                <a:spcPts val="0"/>
              </a:spcAft>
              <a:buClr>
                <a:schemeClr val="dk2"/>
              </a:buClr>
              <a:buSzPts val="700"/>
              <a:buFont typeface="Roboto"/>
              <a:buChar char="➔"/>
            </a:pPr>
            <a:r>
              <a:rPr lang="en" sz="1200">
                <a:solidFill>
                  <a:schemeClr val="dk2"/>
                </a:solidFill>
                <a:latin typeface="Roboto"/>
                <a:ea typeface="Roboto"/>
                <a:cs typeface="Roboto"/>
                <a:sym typeface="Roboto"/>
              </a:rPr>
              <a:t>Financial &amp; NLP</a:t>
            </a:r>
            <a:endParaRPr sz="1200">
              <a:solidFill>
                <a:schemeClr val="dk2"/>
              </a:solidFill>
              <a:latin typeface="Roboto"/>
              <a:ea typeface="Roboto"/>
              <a:cs typeface="Roboto"/>
              <a:sym typeface="Roboto"/>
            </a:endParaRPr>
          </a:p>
        </p:txBody>
      </p:sp>
      <p:sp>
        <p:nvSpPr>
          <p:cNvPr id="254" name="Google Shape;254;p26"/>
          <p:cNvSpPr txBox="1"/>
          <p:nvPr/>
        </p:nvSpPr>
        <p:spPr>
          <a:xfrm>
            <a:off x="5552675" y="1912600"/>
            <a:ext cx="304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Time horizon</a:t>
            </a:r>
            <a:endParaRPr sz="1200">
              <a:solidFill>
                <a:schemeClr val="dk2"/>
              </a:solidFill>
              <a:latin typeface="Roboto"/>
              <a:ea typeface="Roboto"/>
              <a:cs typeface="Roboto"/>
              <a:sym typeface="Roboto"/>
            </a:endParaRPr>
          </a:p>
          <a:p>
            <a:pPr indent="-273050" lvl="0" marL="457200" rtl="0" algn="l">
              <a:spcBef>
                <a:spcPts val="0"/>
              </a:spcBef>
              <a:spcAft>
                <a:spcPts val="0"/>
              </a:spcAft>
              <a:buClr>
                <a:schemeClr val="dk2"/>
              </a:buClr>
              <a:buSzPts val="700"/>
              <a:buFont typeface="Roboto"/>
              <a:buChar char="➔"/>
            </a:pPr>
            <a:r>
              <a:rPr lang="en" sz="1200">
                <a:solidFill>
                  <a:schemeClr val="dk2"/>
                </a:solidFill>
                <a:latin typeface="Roboto"/>
                <a:ea typeface="Roboto"/>
                <a:cs typeface="Roboto"/>
                <a:sym typeface="Roboto"/>
              </a:rPr>
              <a:t>Feb 2018 - Sep 2021</a:t>
            </a:r>
            <a:endParaRPr sz="1200">
              <a:solidFill>
                <a:schemeClr val="dk2"/>
              </a:solidFill>
              <a:latin typeface="Roboto"/>
              <a:ea typeface="Roboto"/>
              <a:cs typeface="Roboto"/>
              <a:sym typeface="Roboto"/>
            </a:endParaRPr>
          </a:p>
          <a:p>
            <a:pPr indent="-273050" lvl="0" marL="457200" rtl="0" algn="l">
              <a:spcBef>
                <a:spcPts val="0"/>
              </a:spcBef>
              <a:spcAft>
                <a:spcPts val="0"/>
              </a:spcAft>
              <a:buClr>
                <a:schemeClr val="dk2"/>
              </a:buClr>
              <a:buSzPts val="700"/>
              <a:buFont typeface="Roboto"/>
              <a:buChar char="➔"/>
            </a:pPr>
            <a:r>
              <a:rPr lang="en" sz="1200">
                <a:solidFill>
                  <a:schemeClr val="dk2"/>
                </a:solidFill>
                <a:latin typeface="Roboto"/>
                <a:ea typeface="Roboto"/>
                <a:cs typeface="Roboto"/>
                <a:sym typeface="Roboto"/>
              </a:rPr>
              <a:t>Including a boom/crash cycle</a:t>
            </a:r>
            <a:endParaRPr sz="1200">
              <a:solidFill>
                <a:schemeClr val="dk2"/>
              </a:solidFill>
              <a:latin typeface="Roboto"/>
              <a:ea typeface="Roboto"/>
              <a:cs typeface="Roboto"/>
              <a:sym typeface="Roboto"/>
            </a:endParaRPr>
          </a:p>
        </p:txBody>
      </p:sp>
      <p:pic>
        <p:nvPicPr>
          <p:cNvPr id="255" name="Google Shape;255;p26"/>
          <p:cNvPicPr preferRelativeResize="0"/>
          <p:nvPr/>
        </p:nvPicPr>
        <p:blipFill>
          <a:blip r:embed="rId11">
            <a:alphaModFix/>
          </a:blip>
          <a:stretch>
            <a:fillRect/>
          </a:stretch>
        </p:blipFill>
        <p:spPr>
          <a:xfrm>
            <a:off x="568300" y="903476"/>
            <a:ext cx="940450" cy="940450"/>
          </a:xfrm>
          <a:prstGeom prst="rect">
            <a:avLst/>
          </a:prstGeom>
          <a:noFill/>
          <a:ln>
            <a:noFill/>
          </a:ln>
        </p:spPr>
      </p:pic>
      <p:sp>
        <p:nvSpPr>
          <p:cNvPr id="256" name="Google Shape;256;p26"/>
          <p:cNvSpPr txBox="1"/>
          <p:nvPr/>
        </p:nvSpPr>
        <p:spPr>
          <a:xfrm>
            <a:off x="5552675" y="947900"/>
            <a:ext cx="25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Prediction frequency</a:t>
            </a:r>
            <a:endParaRPr sz="1200">
              <a:solidFill>
                <a:schemeClr val="dk2"/>
              </a:solidFill>
              <a:latin typeface="Roboto"/>
              <a:ea typeface="Roboto"/>
              <a:cs typeface="Roboto"/>
              <a:sym typeface="Roboto"/>
            </a:endParaRPr>
          </a:p>
          <a:p>
            <a:pPr indent="-273050" lvl="0" marL="457200" rtl="0" algn="l">
              <a:spcBef>
                <a:spcPts val="0"/>
              </a:spcBef>
              <a:spcAft>
                <a:spcPts val="0"/>
              </a:spcAft>
              <a:buClr>
                <a:schemeClr val="dk2"/>
              </a:buClr>
              <a:buSzPts val="700"/>
              <a:buFont typeface="Roboto"/>
              <a:buChar char="➔"/>
            </a:pPr>
            <a:r>
              <a:rPr lang="en" sz="1200">
                <a:solidFill>
                  <a:schemeClr val="dk2"/>
                </a:solidFill>
                <a:latin typeface="Roboto"/>
                <a:ea typeface="Roboto"/>
                <a:cs typeface="Roboto"/>
                <a:sym typeface="Roboto"/>
              </a:rPr>
              <a:t>Daily step forecast</a:t>
            </a:r>
            <a:endParaRPr sz="1200">
              <a:solidFill>
                <a:schemeClr val="dk2"/>
              </a:solidFill>
              <a:latin typeface="Roboto"/>
              <a:ea typeface="Roboto"/>
              <a:cs typeface="Roboto"/>
              <a:sym typeface="Roboto"/>
            </a:endParaRPr>
          </a:p>
        </p:txBody>
      </p:sp>
      <p:pic>
        <p:nvPicPr>
          <p:cNvPr id="257" name="Google Shape;257;p26"/>
          <p:cNvPicPr preferRelativeResize="0"/>
          <p:nvPr/>
        </p:nvPicPr>
        <p:blipFill>
          <a:blip r:embed="rId12">
            <a:alphaModFix/>
          </a:blip>
          <a:stretch>
            <a:fillRect/>
          </a:stretch>
        </p:blipFill>
        <p:spPr>
          <a:xfrm>
            <a:off x="4792895" y="1031626"/>
            <a:ext cx="531255" cy="604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7"/>
          <p:cNvSpPr/>
          <p:nvPr/>
        </p:nvSpPr>
        <p:spPr>
          <a:xfrm>
            <a:off x="0" y="19858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Thank You</a:t>
            </a:r>
            <a:endParaRPr b="1" i="0" sz="3000" u="none" cap="none" strike="noStrike">
              <a:solidFill>
                <a:srgbClr val="FFFFFF"/>
              </a:solidFill>
              <a:latin typeface="Aleo"/>
              <a:ea typeface="Aleo"/>
              <a:cs typeface="Aleo"/>
              <a:sym typeface="Aleo"/>
            </a:endParaRPr>
          </a:p>
        </p:txBody>
      </p:sp>
      <p:sp>
        <p:nvSpPr>
          <p:cNvPr id="263" name="Google Shape;263;p27"/>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264" name="Google Shape;264;p27"/>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p:nvPr/>
        </p:nvSpPr>
        <p:spPr>
          <a:xfrm>
            <a:off x="0" y="19858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Appendix</a:t>
            </a:r>
            <a:endParaRPr b="1" i="0" sz="3000" u="none" cap="none" strike="noStrike">
              <a:solidFill>
                <a:srgbClr val="FFFFFF"/>
              </a:solidFill>
              <a:latin typeface="Aleo"/>
              <a:ea typeface="Aleo"/>
              <a:cs typeface="Aleo"/>
              <a:sym typeface="Aleo"/>
            </a:endParaRPr>
          </a:p>
        </p:txBody>
      </p:sp>
      <p:sp>
        <p:nvSpPr>
          <p:cNvPr id="270" name="Google Shape;270;p28"/>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271" name="Google Shape;271;p28"/>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Code &amp; Data Repository</a:t>
            </a:r>
            <a:endParaRPr b="1" i="0" sz="3000" u="none" cap="none" strike="noStrike">
              <a:solidFill>
                <a:srgbClr val="FFFFFF"/>
              </a:solidFill>
              <a:latin typeface="Aleo"/>
              <a:ea typeface="Aleo"/>
              <a:cs typeface="Aleo"/>
              <a:sym typeface="Aleo"/>
            </a:endParaRPr>
          </a:p>
        </p:txBody>
      </p:sp>
      <p:sp>
        <p:nvSpPr>
          <p:cNvPr id="277" name="Google Shape;277;p29"/>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278" name="Google Shape;278;p29"/>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
        <p:nvSpPr>
          <p:cNvPr id="279" name="Google Shape;279;p29"/>
          <p:cNvSpPr txBox="1"/>
          <p:nvPr/>
        </p:nvSpPr>
        <p:spPr>
          <a:xfrm>
            <a:off x="954150" y="1005050"/>
            <a:ext cx="69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All datasets and codes can be found on our Github Repository:</a:t>
            </a:r>
            <a:endParaRPr b="1">
              <a:solidFill>
                <a:schemeClr val="dk1"/>
              </a:solidFill>
            </a:endParaRPr>
          </a:p>
          <a:p>
            <a:pPr indent="0" lvl="0" marL="0" rtl="0" algn="ctr">
              <a:spcBef>
                <a:spcPts val="0"/>
              </a:spcBef>
              <a:spcAft>
                <a:spcPts val="0"/>
              </a:spcAft>
              <a:buNone/>
            </a:pPr>
            <a:r>
              <a:rPr lang="en" u="sng">
                <a:solidFill>
                  <a:schemeClr val="hlink"/>
                </a:solidFill>
                <a:hlinkClick r:id="rId4"/>
              </a:rPr>
              <a:t>https://github.com/hwaneest/MSBA_DBA5102_Project</a:t>
            </a:r>
            <a:r>
              <a:rPr lang="en">
                <a:solidFill>
                  <a:schemeClr val="dk1"/>
                </a:solidFill>
              </a:rPr>
              <a:t> </a:t>
            </a:r>
            <a:endParaRPr>
              <a:solidFill>
                <a:schemeClr val="dk1"/>
              </a:solidFill>
            </a:endParaRPr>
          </a:p>
        </p:txBody>
      </p:sp>
      <p:pic>
        <p:nvPicPr>
          <p:cNvPr id="280" name="Google Shape;280;p29"/>
          <p:cNvPicPr preferRelativeResize="0"/>
          <p:nvPr/>
        </p:nvPicPr>
        <p:blipFill>
          <a:blip r:embed="rId5">
            <a:alphaModFix/>
          </a:blip>
          <a:stretch>
            <a:fillRect/>
          </a:stretch>
        </p:blipFill>
        <p:spPr>
          <a:xfrm>
            <a:off x="1544363" y="1620650"/>
            <a:ext cx="6174065" cy="273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Data Sources Breakdown</a:t>
            </a:r>
            <a:endParaRPr b="1" i="0" sz="3000" u="none" cap="none" strike="noStrike">
              <a:solidFill>
                <a:srgbClr val="FFFFFF"/>
              </a:solidFill>
              <a:latin typeface="Aleo"/>
              <a:ea typeface="Aleo"/>
              <a:cs typeface="Aleo"/>
              <a:sym typeface="Aleo"/>
            </a:endParaRPr>
          </a:p>
        </p:txBody>
      </p:sp>
      <p:sp>
        <p:nvSpPr>
          <p:cNvPr id="286" name="Google Shape;286;p30"/>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287" name="Google Shape;287;p30"/>
          <p:cNvGraphicFramePr/>
          <p:nvPr/>
        </p:nvGraphicFramePr>
        <p:xfrm>
          <a:off x="159900" y="950850"/>
          <a:ext cx="3000000" cy="3000000"/>
        </p:xfrm>
        <a:graphic>
          <a:graphicData uri="http://schemas.openxmlformats.org/drawingml/2006/table">
            <a:tbl>
              <a:tblPr>
                <a:noFill/>
                <a:tableStyleId>{F87929AF-CE86-419F-87A9-4ED59E4FAD4B}</a:tableStyleId>
              </a:tblPr>
              <a:tblGrid>
                <a:gridCol w="1897325"/>
                <a:gridCol w="4601400"/>
                <a:gridCol w="2201125"/>
              </a:tblGrid>
              <a:tr h="339575">
                <a:tc>
                  <a:txBody>
                    <a:bodyPr/>
                    <a:lstStyle/>
                    <a:p>
                      <a:pPr indent="0" lvl="0" marL="0" rtl="0" algn="l">
                        <a:spcBef>
                          <a:spcPts val="0"/>
                        </a:spcBef>
                        <a:spcAft>
                          <a:spcPts val="0"/>
                        </a:spcAft>
                        <a:buNone/>
                      </a:pPr>
                      <a:r>
                        <a:rPr b="1" lang="en" sz="1200"/>
                        <a:t>Data Source</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Details</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Category/Used in</a:t>
                      </a:r>
                      <a:endParaRPr b="1" sz="1200"/>
                    </a:p>
                  </a:txBody>
                  <a:tcPr marT="91425" marB="91425" marR="91425" marL="91425">
                    <a:lnB cap="flat" cmpd="sng" w="9525">
                      <a:solidFill>
                        <a:srgbClr val="9E9E9E"/>
                      </a:solidFill>
                      <a:prstDash val="solid"/>
                      <a:round/>
                      <a:headEnd len="sm" w="sm" type="none"/>
                      <a:tailEnd len="sm" w="sm" type="none"/>
                    </a:lnB>
                  </a:tcPr>
                </a:tc>
              </a:tr>
              <a:tr h="339575">
                <a:tc>
                  <a:txBody>
                    <a:bodyPr/>
                    <a:lstStyle/>
                    <a:p>
                      <a:pPr indent="0" lvl="0" marL="0" rtl="0" algn="l">
                        <a:spcBef>
                          <a:spcPts val="0"/>
                        </a:spcBef>
                        <a:spcAft>
                          <a:spcPts val="0"/>
                        </a:spcAft>
                        <a:buNone/>
                      </a:pPr>
                      <a:r>
                        <a:rPr lang="en" sz="1100"/>
                        <a:t>Coinmetrics.io</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BTC Mining Reward (used to create S2F index)</a:t>
                      </a:r>
                      <a:endParaRPr sz="11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Industry Insights</a:t>
                      </a:r>
                      <a:endParaRPr sz="1100"/>
                    </a:p>
                  </a:txBody>
                  <a:tcPr marT="91425" marB="91425" marR="91425" marL="91425">
                    <a:lnT cap="flat" cmpd="sng" w="9525">
                      <a:solidFill>
                        <a:srgbClr val="9E9E9E"/>
                      </a:solidFill>
                      <a:prstDash val="solid"/>
                      <a:round/>
                      <a:headEnd len="sm" w="sm" type="none"/>
                      <a:tailEnd len="sm" w="sm" type="none"/>
                    </a:lnT>
                  </a:tcPr>
                </a:tc>
              </a:tr>
              <a:tr h="339575">
                <a:tc>
                  <a:txBody>
                    <a:bodyPr/>
                    <a:lstStyle/>
                    <a:p>
                      <a:pPr indent="0" lvl="0" marL="0" rtl="0" algn="l">
                        <a:spcBef>
                          <a:spcPts val="0"/>
                        </a:spcBef>
                        <a:spcAft>
                          <a:spcPts val="0"/>
                        </a:spcAft>
                        <a:buNone/>
                      </a:pPr>
                      <a:r>
                        <a:rPr lang="en" sz="1100"/>
                        <a:t>Blockchair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BTC Mining Reward (benchmark)</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Industry Insights</a:t>
                      </a:r>
                      <a:endParaRPr sz="1100"/>
                    </a:p>
                  </a:txBody>
                  <a:tcPr marT="91425" marB="91425" marR="91425" marL="91425"/>
                </a:tc>
              </a:tr>
              <a:tr h="330775">
                <a:tc>
                  <a:txBody>
                    <a:bodyPr/>
                    <a:lstStyle/>
                    <a:p>
                      <a:pPr indent="0" lvl="0" marL="0" rtl="0" algn="l">
                        <a:spcBef>
                          <a:spcPts val="0"/>
                        </a:spcBef>
                        <a:spcAft>
                          <a:spcPts val="0"/>
                        </a:spcAft>
                        <a:buNone/>
                      </a:pPr>
                      <a:r>
                        <a:rPr lang="en" sz="1100"/>
                        <a:t>Trading View</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BTC and ETH Market Dominance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BTC Price Indicators</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30775">
                <a:tc>
                  <a:txBody>
                    <a:bodyPr/>
                    <a:lstStyle/>
                    <a:p>
                      <a:pPr indent="0" lvl="0" marL="0" rtl="0" algn="l">
                        <a:spcBef>
                          <a:spcPts val="0"/>
                        </a:spcBef>
                        <a:spcAft>
                          <a:spcPts val="0"/>
                        </a:spcAft>
                        <a:buNone/>
                      </a:pPr>
                      <a:r>
                        <a:rPr lang="en" sz="1100"/>
                        <a:t>Coinmarketcap</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Cryptocurrency Market Cap</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BTC Price Indicators</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4050">
                <a:tc>
                  <a:txBody>
                    <a:bodyPr/>
                    <a:lstStyle/>
                    <a:p>
                      <a:pPr indent="0" lvl="0" marL="0" rtl="0" algn="l">
                        <a:spcBef>
                          <a:spcPts val="0"/>
                        </a:spcBef>
                        <a:spcAft>
                          <a:spcPts val="0"/>
                        </a:spcAft>
                        <a:buNone/>
                      </a:pPr>
                      <a:r>
                        <a:rPr lang="en" sz="1100"/>
                        <a:t>Top 5 Cryptocurrency Exchanges (by Volume)</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Scraped trading prices and indicators data from Coinbase, Binance, FTX, Huobi, KuCoin </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BTC price indicators</a:t>
                      </a:r>
                      <a:endParaRPr sz="11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0775">
                <a:tc>
                  <a:txBody>
                    <a:bodyPr/>
                    <a:lstStyle/>
                    <a:p>
                      <a:pPr indent="0" lvl="0" marL="0" rtl="0" algn="l">
                        <a:spcBef>
                          <a:spcPts val="0"/>
                        </a:spcBef>
                        <a:spcAft>
                          <a:spcPts val="0"/>
                        </a:spcAft>
                        <a:buNone/>
                      </a:pPr>
                      <a:r>
                        <a:rPr lang="en" sz="1100"/>
                        <a:t>NASDAQ</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S&amp;P 500 Data</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Fiat-Based Assets Indicators</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0775">
                <a:tc>
                  <a:txBody>
                    <a:bodyPr/>
                    <a:lstStyle/>
                    <a:p>
                      <a:pPr indent="0" lvl="0" marL="0" rtl="0" algn="l">
                        <a:spcBef>
                          <a:spcPts val="0"/>
                        </a:spcBef>
                        <a:spcAft>
                          <a:spcPts val="0"/>
                        </a:spcAft>
                        <a:buNone/>
                      </a:pPr>
                      <a:r>
                        <a:rPr lang="en" sz="1100"/>
                        <a:t>Currency.com</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Gold Price Index, Silver Price Index</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Fiat-Based Assets Indicators</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82775">
                <a:tc>
                  <a:txBody>
                    <a:bodyPr/>
                    <a:lstStyle/>
                    <a:p>
                      <a:pPr indent="0" lvl="0" marL="0" rtl="0" algn="l">
                        <a:spcBef>
                          <a:spcPts val="0"/>
                        </a:spcBef>
                        <a:spcAft>
                          <a:spcPts val="0"/>
                        </a:spcAft>
                        <a:buNone/>
                      </a:pPr>
                      <a:r>
                        <a:rPr lang="en" sz="1100"/>
                        <a:t>TVC</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VIC Index, Crude Oil Prices</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Fiat-Based Assets Indicators</a:t>
                      </a:r>
                      <a:endParaRPr sz="11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88" name="Google Shape;288;p30"/>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Data Sources Breakdown</a:t>
            </a:r>
            <a:endParaRPr b="1" i="0" sz="3000" u="none" cap="none" strike="noStrike">
              <a:solidFill>
                <a:srgbClr val="FFFFFF"/>
              </a:solidFill>
              <a:latin typeface="Aleo"/>
              <a:ea typeface="Aleo"/>
              <a:cs typeface="Aleo"/>
              <a:sym typeface="Aleo"/>
            </a:endParaRPr>
          </a:p>
        </p:txBody>
      </p:sp>
      <p:sp>
        <p:nvSpPr>
          <p:cNvPr id="294" name="Google Shape;294;p31"/>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295" name="Google Shape;295;p31"/>
          <p:cNvGraphicFramePr/>
          <p:nvPr/>
        </p:nvGraphicFramePr>
        <p:xfrm>
          <a:off x="159900" y="950850"/>
          <a:ext cx="3000000" cy="3000000"/>
        </p:xfrm>
        <a:graphic>
          <a:graphicData uri="http://schemas.openxmlformats.org/drawingml/2006/table">
            <a:tbl>
              <a:tblPr>
                <a:noFill/>
                <a:tableStyleId>{F87929AF-CE86-419F-87A9-4ED59E4FAD4B}</a:tableStyleId>
              </a:tblPr>
              <a:tblGrid>
                <a:gridCol w="2260725"/>
                <a:gridCol w="4587425"/>
                <a:gridCol w="1851700"/>
              </a:tblGrid>
              <a:tr h="369475">
                <a:tc>
                  <a:txBody>
                    <a:bodyPr/>
                    <a:lstStyle/>
                    <a:p>
                      <a:pPr indent="0" lvl="0" marL="0" rtl="0" algn="l">
                        <a:spcBef>
                          <a:spcPts val="0"/>
                        </a:spcBef>
                        <a:spcAft>
                          <a:spcPts val="0"/>
                        </a:spcAft>
                        <a:buNone/>
                      </a:pPr>
                      <a:r>
                        <a:rPr b="1" lang="en" sz="1200"/>
                        <a:t>Data Source</a:t>
                      </a:r>
                      <a:endParaRPr b="1" sz="1200"/>
                    </a:p>
                  </a:txBody>
                  <a:tcPr marT="91425" marB="91425" marR="91425" marL="91425"/>
                </a:tc>
                <a:tc>
                  <a:txBody>
                    <a:bodyPr/>
                    <a:lstStyle/>
                    <a:p>
                      <a:pPr indent="0" lvl="0" marL="0" rtl="0" algn="l">
                        <a:spcBef>
                          <a:spcPts val="0"/>
                        </a:spcBef>
                        <a:spcAft>
                          <a:spcPts val="0"/>
                        </a:spcAft>
                        <a:buNone/>
                      </a:pPr>
                      <a:r>
                        <a:rPr b="1" lang="en" sz="1200"/>
                        <a:t>Details</a:t>
                      </a:r>
                      <a:endParaRPr b="1" sz="1200"/>
                    </a:p>
                  </a:txBody>
                  <a:tcPr marT="91425" marB="91425" marR="91425" marL="91425"/>
                </a:tc>
                <a:tc>
                  <a:txBody>
                    <a:bodyPr/>
                    <a:lstStyle/>
                    <a:p>
                      <a:pPr indent="0" lvl="0" marL="0" rtl="0" algn="l">
                        <a:spcBef>
                          <a:spcPts val="0"/>
                        </a:spcBef>
                        <a:spcAft>
                          <a:spcPts val="0"/>
                        </a:spcAft>
                        <a:buNone/>
                      </a:pPr>
                      <a:r>
                        <a:rPr b="1" lang="en" sz="1200"/>
                        <a:t>Category/Used in</a:t>
                      </a:r>
                      <a:endParaRPr b="1" sz="1200"/>
                    </a:p>
                  </a:txBody>
                  <a:tcPr marT="91425" marB="91425" marR="91425" marL="91425"/>
                </a:tc>
              </a:tr>
              <a:tr h="1850825">
                <a:tc>
                  <a:txBody>
                    <a:bodyPr/>
                    <a:lstStyle/>
                    <a:p>
                      <a:pPr indent="0" lvl="0" marL="0" rtl="0" algn="l">
                        <a:spcBef>
                          <a:spcPts val="0"/>
                        </a:spcBef>
                        <a:spcAft>
                          <a:spcPts val="0"/>
                        </a:spcAft>
                        <a:buNone/>
                      </a:pPr>
                      <a:r>
                        <a:rPr lang="en" sz="1100"/>
                        <a:t>Twitter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100" u="sng"/>
                        <a:t>Bitcoin influencers selected:</a:t>
                      </a:r>
                      <a:r>
                        <a:rPr lang="en" sz="1100"/>
                        <a:t> Tone Vays, John Mcafee, Vitalik Buterin, Andreas M. Antonopoulos, Tim Draper, Roger Ver, Elon Musk, Cathie Wood, Jack Dorsey, Michael J. Saylor, </a:t>
                      </a:r>
                      <a:r>
                        <a:rPr lang="en" sz="1100">
                          <a:solidFill>
                            <a:schemeClr val="dk1"/>
                          </a:solidFill>
                        </a:rPr>
                        <a:t>CobraBitcoin, </a:t>
                      </a:r>
                      <a:endParaRPr sz="1100">
                        <a:solidFill>
                          <a:schemeClr val="dk1"/>
                        </a:solidFill>
                      </a:endParaRPr>
                    </a:p>
                    <a:p>
                      <a:pPr indent="0" lvl="0" marL="0" rtl="0" algn="l">
                        <a:spcBef>
                          <a:spcPts val="0"/>
                        </a:spcBef>
                        <a:spcAft>
                          <a:spcPts val="0"/>
                        </a:spcAft>
                        <a:buNone/>
                      </a:pPr>
                      <a:r>
                        <a:rPr lang="en" sz="1100">
                          <a:solidFill>
                            <a:schemeClr val="dk1"/>
                          </a:solidFill>
                        </a:rPr>
                        <a:t>Erik Voorhees, Ben Armstrong, Vinny Lingham, Adam Back, </a:t>
                      </a:r>
                      <a:endParaRPr sz="1100">
                        <a:solidFill>
                          <a:schemeClr val="dk1"/>
                        </a:solidFill>
                      </a:endParaRPr>
                    </a:p>
                    <a:p>
                      <a:pPr indent="0" lvl="0" marL="0" rtl="0" algn="l">
                        <a:spcBef>
                          <a:spcPts val="0"/>
                        </a:spcBef>
                        <a:spcAft>
                          <a:spcPts val="0"/>
                        </a:spcAft>
                        <a:buNone/>
                      </a:pPr>
                      <a:r>
                        <a:rPr lang="en" sz="1100">
                          <a:solidFill>
                            <a:schemeClr val="dk1"/>
                          </a:solidFill>
                        </a:rPr>
                        <a:t>Gavin Andresen, Nick Szabo</a:t>
                      </a:r>
                      <a:endParaRPr sz="1100"/>
                    </a:p>
                    <a:p>
                      <a:pPr indent="0" lvl="0" marL="0" rtl="0" algn="l">
                        <a:spcBef>
                          <a:spcPts val="0"/>
                        </a:spcBef>
                        <a:spcAft>
                          <a:spcPts val="0"/>
                        </a:spcAft>
                        <a:buNone/>
                      </a:pPr>
                      <a:r>
                        <a:rPr b="1" lang="en" sz="1100" u="sng"/>
                        <a:t>News station selected:</a:t>
                      </a:r>
                      <a:r>
                        <a:rPr lang="en" sz="1100"/>
                        <a:t> Bloomberg Technology, Bloomberg Crypto, Bloomberg, MarketWatch, The Wall Street Journal, The Economist, CNBC's Fast Money, CNBC, CNN Money, CNN business, </a:t>
                      </a:r>
                      <a:endParaRPr sz="1100"/>
                    </a:p>
                    <a:p>
                      <a:pPr indent="0" lvl="0" marL="0" rtl="0" algn="l">
                        <a:spcBef>
                          <a:spcPts val="0"/>
                        </a:spcBef>
                        <a:spcAft>
                          <a:spcPts val="0"/>
                        </a:spcAft>
                        <a:buNone/>
                      </a:pPr>
                      <a:r>
                        <a:rPr lang="en" sz="1100"/>
                        <a:t>CNN Breaking News, Financial Times, Forbes Crypto, Barron's, </a:t>
                      </a:r>
                      <a:endParaRPr sz="1100"/>
                    </a:p>
                    <a:p>
                      <a:pPr indent="0" lvl="0" marL="0" rtl="0" algn="l">
                        <a:spcBef>
                          <a:spcPts val="0"/>
                        </a:spcBef>
                        <a:spcAft>
                          <a:spcPts val="0"/>
                        </a:spcAft>
                        <a:buNone/>
                      </a:pPr>
                      <a:r>
                        <a:rPr lang="en" sz="1100"/>
                        <a:t>Yahoo Finance, Traders Magazine, MetaStock, Benzinga Crypto</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Sentiment Analysis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515775">
                <a:tc>
                  <a:txBody>
                    <a:bodyPr/>
                    <a:lstStyle/>
                    <a:p>
                      <a:pPr indent="0" lvl="0" marL="0" rtl="0" algn="l">
                        <a:spcBef>
                          <a:spcPts val="0"/>
                        </a:spcBef>
                        <a:spcAft>
                          <a:spcPts val="0"/>
                        </a:spcAft>
                        <a:buNone/>
                      </a:pPr>
                      <a:r>
                        <a:rPr lang="en" sz="1100"/>
                        <a:t>Top 5 </a:t>
                      </a:r>
                      <a:r>
                        <a:rPr lang="en" sz="1100"/>
                        <a:t>Cryptocurrency News Aggregator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CCN, NewsBTC, Cointelegraph, Coindesk, Forklog</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Sentiment Analysis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Alternative.me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Greed &amp; Fear Index</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rPr>
                        <a:t>Sentiment Analysis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Kaggle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Raw data of BTC news aggregator</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Sentiment Analysis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96" name="Google Shape;296;p31"/>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Brief Explanation on Selected Features</a:t>
            </a:r>
            <a:endParaRPr b="1" i="0" sz="3000" u="none" cap="none" strike="noStrike">
              <a:solidFill>
                <a:srgbClr val="FFFFFF"/>
              </a:solidFill>
              <a:latin typeface="Aleo"/>
              <a:ea typeface="Aleo"/>
              <a:cs typeface="Aleo"/>
              <a:sym typeface="Aleo"/>
            </a:endParaRPr>
          </a:p>
        </p:txBody>
      </p:sp>
      <p:sp>
        <p:nvSpPr>
          <p:cNvPr id="302" name="Google Shape;302;p32"/>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303" name="Google Shape;303;p32"/>
          <p:cNvGraphicFramePr/>
          <p:nvPr/>
        </p:nvGraphicFramePr>
        <p:xfrm>
          <a:off x="159900" y="950850"/>
          <a:ext cx="3000000" cy="3000000"/>
        </p:xfrm>
        <a:graphic>
          <a:graphicData uri="http://schemas.openxmlformats.org/drawingml/2006/table">
            <a:tbl>
              <a:tblPr>
                <a:noFill/>
                <a:tableStyleId>{F87929AF-CE86-419F-87A9-4ED59E4FAD4B}</a:tableStyleId>
              </a:tblPr>
              <a:tblGrid>
                <a:gridCol w="3312975"/>
                <a:gridCol w="5521050"/>
              </a:tblGrid>
              <a:tr h="369475">
                <a:tc>
                  <a:txBody>
                    <a:bodyPr/>
                    <a:lstStyle/>
                    <a:p>
                      <a:pPr indent="0" lvl="0" marL="0" rtl="0" algn="l">
                        <a:spcBef>
                          <a:spcPts val="0"/>
                        </a:spcBef>
                        <a:spcAft>
                          <a:spcPts val="0"/>
                        </a:spcAft>
                        <a:buNone/>
                      </a:pPr>
                      <a:r>
                        <a:rPr b="1" lang="en" sz="1200"/>
                        <a:t>Indicators</a:t>
                      </a:r>
                      <a:endParaRPr b="1" sz="1200"/>
                    </a:p>
                  </a:txBody>
                  <a:tcPr marT="91425" marB="91425" marR="91425" marL="91425"/>
                </a:tc>
                <a:tc>
                  <a:txBody>
                    <a:bodyPr/>
                    <a:lstStyle/>
                    <a:p>
                      <a:pPr indent="0" lvl="0" marL="0" rtl="0" algn="l">
                        <a:spcBef>
                          <a:spcPts val="0"/>
                        </a:spcBef>
                        <a:spcAft>
                          <a:spcPts val="0"/>
                        </a:spcAft>
                        <a:buNone/>
                      </a:pPr>
                      <a:r>
                        <a:rPr b="1" lang="en" sz="1200"/>
                        <a:t>Details</a:t>
                      </a:r>
                      <a:endParaRPr b="1" sz="1200"/>
                    </a:p>
                  </a:txBody>
                  <a:tcPr marT="91425" marB="91425" marR="91425" marL="91425"/>
                </a:tc>
              </a:tr>
              <a:tr h="383250">
                <a:tc>
                  <a:txBody>
                    <a:bodyPr/>
                    <a:lstStyle/>
                    <a:p>
                      <a:pPr indent="0" lvl="0" marL="0" rtl="0" algn="l">
                        <a:spcBef>
                          <a:spcPts val="0"/>
                        </a:spcBef>
                        <a:spcAft>
                          <a:spcPts val="0"/>
                        </a:spcAft>
                        <a:buNone/>
                      </a:pPr>
                      <a:r>
                        <a:rPr lang="en" sz="1100"/>
                        <a:t>Relative Strength Index (RSI)</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Momentum indicator to measure the magnitude of recent price changes, measuring whether an asset is oversold or overbought.</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518125">
                <a:tc>
                  <a:txBody>
                    <a:bodyPr/>
                    <a:lstStyle/>
                    <a:p>
                      <a:pPr indent="0" lvl="0" marL="0" rtl="0" algn="l">
                        <a:spcBef>
                          <a:spcPts val="0"/>
                        </a:spcBef>
                        <a:spcAft>
                          <a:spcPts val="0"/>
                        </a:spcAft>
                        <a:buNone/>
                      </a:pPr>
                      <a:r>
                        <a:rPr lang="en" sz="1100"/>
                        <a:t>Moving Average Convergence &amp; Divergence (MACD)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Indicator measuring the relationship between two moving averages of an asset’s price, 26-period Moving Averages and 12-period Moving Averages.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Bollinger Bands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Statistical chart measuring possible upper and lower bound of asset prices.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Market Dominance (BTC/ETH)</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Market cap dominance of a cryptocurrency.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On Balance Volume (OBV)</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Momentum indicator that measures volume flow or changes to predict prices.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Cryptocurrency Greed &amp; Fear Index</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Market indicator that takes into account volatility, dominance, media sentiments, trends and volume.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04" name="Google Shape;304;p32"/>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75" name="Google Shape;75;p15"/>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Table of Contents</a:t>
            </a:r>
            <a:endParaRPr b="1" i="0" sz="3000" u="none" cap="none" strike="noStrike">
              <a:solidFill>
                <a:srgbClr val="FFFFFF"/>
              </a:solidFill>
              <a:latin typeface="Aleo"/>
              <a:ea typeface="Aleo"/>
              <a:cs typeface="Aleo"/>
              <a:sym typeface="Aleo"/>
            </a:endParaRPr>
          </a:p>
        </p:txBody>
      </p:sp>
      <p:sp>
        <p:nvSpPr>
          <p:cNvPr id="76" name="Google Shape;76;p15"/>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sp>
        <p:nvSpPr>
          <p:cNvPr id="77" name="Google Shape;77;p15"/>
          <p:cNvSpPr txBox="1"/>
          <p:nvPr/>
        </p:nvSpPr>
        <p:spPr>
          <a:xfrm>
            <a:off x="195950" y="989400"/>
            <a:ext cx="6053400" cy="35295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317500" lvl="0" marL="457200" marR="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Problem Statement</a:t>
            </a:r>
            <a:endParaRPr>
              <a:solidFill>
                <a:schemeClr val="dk1"/>
              </a:solidFill>
              <a:latin typeface="Roboto"/>
              <a:ea typeface="Roboto"/>
              <a:cs typeface="Roboto"/>
              <a:sym typeface="Roboto"/>
            </a:endParaRPr>
          </a:p>
          <a:p>
            <a:pPr indent="-317500" lvl="0" marL="457200" marR="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Data Gathering &amp; Processing</a:t>
            </a:r>
            <a:endParaRPr>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Data Sources</a:t>
            </a:r>
            <a:endParaRPr>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Exploratory Data Analysis</a:t>
            </a:r>
            <a:endParaRPr>
              <a:solidFill>
                <a:schemeClr val="dk1"/>
              </a:solidFill>
              <a:latin typeface="Roboto"/>
              <a:ea typeface="Roboto"/>
              <a:cs typeface="Roboto"/>
              <a:sym typeface="Roboto"/>
            </a:endParaRPr>
          </a:p>
          <a:p>
            <a:pPr indent="-317500" lvl="1" marL="914400" marR="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Feature Engineering</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Prediction Strategy</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Prediction Horizon &amp; Frequency</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Selection</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Prediction Model</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Time Series Modelling</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LSTM</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Final Model</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Conclusion</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Future Improvements</a:t>
            </a:r>
            <a:endParaRPr>
              <a:solidFill>
                <a:schemeClr val="dk1"/>
              </a:solidFill>
              <a:latin typeface="Roboto"/>
              <a:ea typeface="Roboto"/>
              <a:cs typeface="Roboto"/>
              <a:sym typeface="Roboto"/>
            </a:endParaRPr>
          </a:p>
        </p:txBody>
      </p:sp>
      <p:pic>
        <p:nvPicPr>
          <p:cNvPr id="78" name="Google Shape;78;p15">
            <a:hlinkClick r:id="rId4"/>
          </p:cNvPr>
          <p:cNvPicPr preferRelativeResize="0"/>
          <p:nvPr/>
        </p:nvPicPr>
        <p:blipFill>
          <a:blip r:embed="rId5">
            <a:alphaModFix/>
          </a:blip>
          <a:stretch>
            <a:fillRect/>
          </a:stretch>
        </p:blipFill>
        <p:spPr>
          <a:xfrm>
            <a:off x="8322225" y="4330413"/>
            <a:ext cx="701876" cy="701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3"/>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3000">
                <a:solidFill>
                  <a:schemeClr val="lt1"/>
                </a:solidFill>
                <a:latin typeface="Aleo"/>
                <a:ea typeface="Aleo"/>
                <a:cs typeface="Aleo"/>
                <a:sym typeface="Aleo"/>
              </a:rPr>
              <a:t>Brief Explanation on Selected Features</a:t>
            </a:r>
            <a:endParaRPr b="1" sz="3000">
              <a:solidFill>
                <a:srgbClr val="FFFFFF"/>
              </a:solidFill>
              <a:latin typeface="Aleo"/>
              <a:ea typeface="Aleo"/>
              <a:cs typeface="Aleo"/>
              <a:sym typeface="Aleo"/>
            </a:endParaRPr>
          </a:p>
        </p:txBody>
      </p:sp>
      <p:sp>
        <p:nvSpPr>
          <p:cNvPr id="310" name="Google Shape;310;p33"/>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311" name="Google Shape;311;p33"/>
          <p:cNvGraphicFramePr/>
          <p:nvPr/>
        </p:nvGraphicFramePr>
        <p:xfrm>
          <a:off x="159900" y="950850"/>
          <a:ext cx="3000000" cy="3000000"/>
        </p:xfrm>
        <a:graphic>
          <a:graphicData uri="http://schemas.openxmlformats.org/drawingml/2006/table">
            <a:tbl>
              <a:tblPr>
                <a:noFill/>
                <a:tableStyleId>{F87929AF-CE86-419F-87A9-4ED59E4FAD4B}</a:tableStyleId>
              </a:tblPr>
              <a:tblGrid>
                <a:gridCol w="3044025"/>
                <a:gridCol w="5790000"/>
              </a:tblGrid>
              <a:tr h="369475">
                <a:tc>
                  <a:txBody>
                    <a:bodyPr/>
                    <a:lstStyle/>
                    <a:p>
                      <a:pPr indent="0" lvl="0" marL="0" rtl="0" algn="l">
                        <a:spcBef>
                          <a:spcPts val="0"/>
                        </a:spcBef>
                        <a:spcAft>
                          <a:spcPts val="0"/>
                        </a:spcAft>
                        <a:buNone/>
                      </a:pPr>
                      <a:r>
                        <a:rPr b="1" lang="en" sz="1200"/>
                        <a:t>Indicators</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Details</a:t>
                      </a:r>
                      <a:endParaRPr b="1" sz="1200"/>
                    </a:p>
                  </a:txBody>
                  <a:tcPr marT="91425" marB="91425" marR="91425" marL="91425">
                    <a:lnB cap="flat" cmpd="sng" w="9525">
                      <a:solidFill>
                        <a:srgbClr val="9E9E9E"/>
                      </a:solidFill>
                      <a:prstDash val="solid"/>
                      <a:round/>
                      <a:headEnd len="sm" w="sm" type="none"/>
                      <a:tailEnd len="sm" w="sm" type="none"/>
                    </a:lnB>
                  </a:tcPr>
                </a:tc>
              </a:tr>
              <a:tr h="383250">
                <a:tc>
                  <a:txBody>
                    <a:bodyPr/>
                    <a:lstStyle/>
                    <a:p>
                      <a:pPr indent="0" lvl="0" marL="0" rtl="0" algn="l">
                        <a:spcBef>
                          <a:spcPts val="0"/>
                        </a:spcBef>
                        <a:spcAft>
                          <a:spcPts val="0"/>
                        </a:spcAft>
                        <a:buNone/>
                      </a:pPr>
                      <a:r>
                        <a:rPr lang="en" sz="1100"/>
                        <a:t>Bitcoin S2F Index</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Index that divides stock (the size of existing stockpiles) with flow (year production), used to measure Bitcoin scarcity.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250">
                <a:tc>
                  <a:txBody>
                    <a:bodyPr/>
                    <a:lstStyle/>
                    <a:p>
                      <a:pPr indent="0" lvl="0" marL="0" rtl="0" algn="l">
                        <a:spcBef>
                          <a:spcPts val="0"/>
                        </a:spcBef>
                        <a:spcAft>
                          <a:spcPts val="0"/>
                        </a:spcAft>
                        <a:buNone/>
                      </a:pPr>
                      <a:r>
                        <a:rPr lang="en" sz="1100"/>
                        <a:t>Bitcoin S2F Index Predicted Price</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Predicted price based on the Bitcoin S2F Index model (refer to “Asset &amp; Study References” slide for more details).</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250">
                <a:tc>
                  <a:txBody>
                    <a:bodyPr/>
                    <a:lstStyle/>
                    <a:p>
                      <a:pPr indent="0" lvl="0" marL="0" rtl="0" algn="l">
                        <a:spcBef>
                          <a:spcPts val="0"/>
                        </a:spcBef>
                        <a:spcAft>
                          <a:spcPts val="0"/>
                        </a:spcAft>
                        <a:buNone/>
                      </a:pPr>
                      <a:r>
                        <a:rPr lang="en" sz="1100"/>
                        <a:t>Bitcoin Mining Reward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Bitcoin block reward against price at each period.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NLP Polarity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Classifies negative and positive sentiments. Values range between (-1,1)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NLP Compound</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Classify the text if it is extremely negative or positive. </a:t>
                      </a:r>
                      <a:r>
                        <a:rPr lang="en" sz="1200">
                          <a:solidFill>
                            <a:schemeClr val="dk1"/>
                          </a:solidFill>
                        </a:rPr>
                        <a:t>Values range between (-1,1)</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00">
                <a:tc>
                  <a:txBody>
                    <a:bodyPr/>
                    <a:lstStyle/>
                    <a:p>
                      <a:pPr indent="0" lvl="0" marL="0" rtl="0" algn="l">
                        <a:spcBef>
                          <a:spcPts val="0"/>
                        </a:spcBef>
                        <a:spcAft>
                          <a:spcPts val="0"/>
                        </a:spcAft>
                        <a:buNone/>
                      </a:pPr>
                      <a:r>
                        <a:rPr lang="en" sz="1100"/>
                        <a:t>NLP Subjectivity</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rPr>
                        <a:t>Distinguishes between facts and people opinions. Values range between (0,1)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312" name="Google Shape;312;p33"/>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4"/>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Asset &amp; Study References</a:t>
            </a:r>
            <a:endParaRPr b="1" i="0" sz="3000" u="none" cap="none" strike="noStrike">
              <a:solidFill>
                <a:srgbClr val="FFFFFF"/>
              </a:solidFill>
              <a:latin typeface="Aleo"/>
              <a:ea typeface="Aleo"/>
              <a:cs typeface="Aleo"/>
              <a:sym typeface="Aleo"/>
            </a:endParaRPr>
          </a:p>
        </p:txBody>
      </p:sp>
      <p:sp>
        <p:nvSpPr>
          <p:cNvPr id="318" name="Google Shape;318;p34"/>
          <p:cNvSpPr txBox="1"/>
          <p:nvPr/>
        </p:nvSpPr>
        <p:spPr>
          <a:xfrm>
            <a:off x="204200" y="1098825"/>
            <a:ext cx="86526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[1] - </a:t>
            </a:r>
            <a:r>
              <a:rPr b="1" lang="en" sz="1300">
                <a:solidFill>
                  <a:srgbClr val="292929"/>
                </a:solidFill>
                <a:highlight>
                  <a:srgbClr val="FFFFFF"/>
                </a:highlight>
                <a:latin typeface="Roboto"/>
                <a:ea typeface="Roboto"/>
                <a:cs typeface="Roboto"/>
                <a:sym typeface="Roboto"/>
              </a:rPr>
              <a:t>Bitcoin Stock-to-Flow Cross Asset Model by Plan B</a:t>
            </a:r>
            <a:endParaRPr b="1"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rPr lang="en" sz="1300" u="sng">
                <a:solidFill>
                  <a:schemeClr val="hlink"/>
                </a:solidFill>
                <a:highlight>
                  <a:srgbClr val="FFFFFF"/>
                </a:highlight>
                <a:latin typeface="Roboto"/>
                <a:ea typeface="Roboto"/>
                <a:cs typeface="Roboto"/>
                <a:sym typeface="Roboto"/>
                <a:hlinkClick r:id="rId3"/>
              </a:rPr>
              <a:t>https://medium.com/@100trillionUSD/bitcoin-stock-to-flow-cross-asset-model-50d260feed12</a:t>
            </a:r>
            <a:endParaRPr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[2] - </a:t>
            </a:r>
            <a:r>
              <a:rPr b="1" lang="en" sz="1300">
                <a:solidFill>
                  <a:srgbClr val="292929"/>
                </a:solidFill>
                <a:highlight>
                  <a:srgbClr val="FFFFFF"/>
                </a:highlight>
                <a:latin typeface="Roboto"/>
                <a:ea typeface="Roboto"/>
                <a:cs typeface="Roboto"/>
                <a:sym typeface="Roboto"/>
              </a:rPr>
              <a:t>Stock Market Prediction Using LSTM Recurrent Neural Network by Adil Moghara &amp; Mohamed Hamiche</a:t>
            </a:r>
            <a:endParaRPr b="1"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rPr lang="en" sz="1300" u="sng">
                <a:solidFill>
                  <a:schemeClr val="hlink"/>
                </a:solidFill>
                <a:highlight>
                  <a:srgbClr val="FFFFFF"/>
                </a:highlight>
                <a:latin typeface="Roboto"/>
                <a:ea typeface="Roboto"/>
                <a:cs typeface="Roboto"/>
                <a:sym typeface="Roboto"/>
                <a:hlinkClick r:id="rId4"/>
              </a:rPr>
              <a:t>https://www.sciencedirect.com/science/article/pii/S1877050920304865</a:t>
            </a:r>
            <a:r>
              <a:rPr lang="en" sz="1300">
                <a:solidFill>
                  <a:srgbClr val="292929"/>
                </a:solidFill>
                <a:highlight>
                  <a:srgbClr val="FFFFFF"/>
                </a:highlight>
                <a:latin typeface="Roboto"/>
                <a:ea typeface="Roboto"/>
                <a:cs typeface="Roboto"/>
                <a:sym typeface="Roboto"/>
              </a:rPr>
              <a:t> </a:t>
            </a:r>
            <a:endParaRPr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[3] - </a:t>
            </a:r>
            <a:r>
              <a:rPr b="1" lang="en" sz="1300">
                <a:solidFill>
                  <a:schemeClr val="dk1"/>
                </a:solidFill>
                <a:highlight>
                  <a:srgbClr val="FFFFFF"/>
                </a:highlight>
                <a:latin typeface="Roboto"/>
                <a:ea typeface="Roboto"/>
                <a:cs typeface="Roboto"/>
                <a:sym typeface="Roboto"/>
              </a:rPr>
              <a:t>MRC-LSTM: A Hybrid Approach of Multi-scale Residual CNN and LSTM to Predict Bitcoin Price by </a:t>
            </a:r>
            <a:endParaRPr b="1" sz="13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b="1" lang="en" sz="1300">
                <a:solidFill>
                  <a:schemeClr val="dk1"/>
                </a:solidFill>
                <a:highlight>
                  <a:srgbClr val="FFFFFF"/>
                </a:highlight>
                <a:latin typeface="Roboto"/>
                <a:ea typeface="Roboto"/>
                <a:cs typeface="Roboto"/>
                <a:sym typeface="Roboto"/>
              </a:rPr>
              <a:t>Qiutong Guo, Shun Lei, Qing Ye and Zhiyang Fang</a:t>
            </a:r>
            <a:endParaRPr b="1" sz="13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300" u="sng">
                <a:solidFill>
                  <a:schemeClr val="hlink"/>
                </a:solidFill>
                <a:highlight>
                  <a:srgbClr val="FFFFFF"/>
                </a:highlight>
                <a:latin typeface="Roboto"/>
                <a:ea typeface="Roboto"/>
                <a:cs typeface="Roboto"/>
                <a:sym typeface="Roboto"/>
                <a:hlinkClick r:id="rId5"/>
              </a:rPr>
              <a:t>https://arxiv.org/pdf/2105.00707.pdf</a:t>
            </a:r>
            <a:r>
              <a:rPr lang="en" sz="1300">
                <a:solidFill>
                  <a:srgbClr val="292929"/>
                </a:solidFill>
                <a:highlight>
                  <a:srgbClr val="FFFFFF"/>
                </a:highlight>
                <a:latin typeface="Roboto"/>
                <a:ea typeface="Roboto"/>
                <a:cs typeface="Roboto"/>
                <a:sym typeface="Roboto"/>
              </a:rPr>
              <a:t> </a:t>
            </a:r>
            <a:endParaRPr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chemeClr val="dk1"/>
              </a:solidFill>
              <a:latin typeface="Roboto"/>
              <a:ea typeface="Roboto"/>
              <a:cs typeface="Roboto"/>
              <a:sym typeface="Roboto"/>
            </a:endParaRPr>
          </a:p>
          <a:p>
            <a:pPr indent="0" lvl="0" marL="0" rtl="0" algn="l">
              <a:spcBef>
                <a:spcPts val="0"/>
              </a:spcBef>
              <a:spcAft>
                <a:spcPts val="0"/>
              </a:spcAft>
              <a:buNone/>
            </a:pPr>
            <a:r>
              <a:rPr lang="en" sz="1300">
                <a:solidFill>
                  <a:schemeClr val="dk1"/>
                </a:solidFill>
                <a:latin typeface="Roboto"/>
                <a:ea typeface="Roboto"/>
                <a:cs typeface="Roboto"/>
                <a:sym typeface="Roboto"/>
              </a:rPr>
              <a:t>[4] - </a:t>
            </a:r>
            <a:r>
              <a:rPr b="1" lang="en" sz="1300">
                <a:solidFill>
                  <a:schemeClr val="dk1"/>
                </a:solidFill>
                <a:latin typeface="Roboto"/>
                <a:ea typeface="Roboto"/>
                <a:cs typeface="Roboto"/>
                <a:sym typeface="Roboto"/>
              </a:rPr>
              <a:t>The Interval Slope Method for Long-Term Forecasting of Stock Price Trends by Chun-xue Nie &amp; Xue-bo Jin</a:t>
            </a:r>
            <a:endParaRPr b="1"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None/>
            </a:pPr>
            <a:r>
              <a:rPr lang="en" sz="1300" u="sng">
                <a:solidFill>
                  <a:schemeClr val="hlink"/>
                </a:solidFill>
                <a:highlight>
                  <a:srgbClr val="FFFFFF"/>
                </a:highlight>
                <a:latin typeface="Roboto"/>
                <a:ea typeface="Roboto"/>
                <a:cs typeface="Roboto"/>
                <a:sym typeface="Roboto"/>
                <a:hlinkClick r:id="rId6"/>
              </a:rPr>
              <a:t>https://www.hindawi.com/journals/amp/2016/8045656/</a:t>
            </a:r>
            <a:r>
              <a:rPr lang="en" sz="1300">
                <a:solidFill>
                  <a:schemeClr val="dk1"/>
                </a:solidFill>
                <a:highlight>
                  <a:srgbClr val="FFFFFF"/>
                </a:highlight>
                <a:latin typeface="Roboto"/>
                <a:ea typeface="Roboto"/>
                <a:cs typeface="Roboto"/>
                <a:sym typeface="Roboto"/>
              </a:rPr>
              <a:t> </a:t>
            </a:r>
            <a:endParaRPr sz="1300">
              <a:solidFill>
                <a:schemeClr val="dk1"/>
              </a:solidFill>
              <a:latin typeface="Roboto"/>
              <a:ea typeface="Roboto"/>
              <a:cs typeface="Roboto"/>
              <a:sym typeface="Roboto"/>
            </a:endParaRPr>
          </a:p>
          <a:p>
            <a:pPr indent="0" lvl="0" marL="0" rtl="0" algn="l">
              <a:spcBef>
                <a:spcPts val="0"/>
              </a:spcBef>
              <a:spcAft>
                <a:spcPts val="0"/>
              </a:spcAft>
              <a:buNone/>
            </a:pPr>
            <a:r>
              <a:t/>
            </a:r>
            <a:endParaRPr b="1" sz="1300">
              <a:solidFill>
                <a:srgbClr val="2929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[5] - </a:t>
            </a:r>
            <a:r>
              <a:rPr b="1" lang="en" sz="1300">
                <a:solidFill>
                  <a:schemeClr val="dk1"/>
                </a:solidFill>
                <a:latin typeface="Roboto"/>
                <a:ea typeface="Roboto"/>
                <a:cs typeface="Roboto"/>
                <a:sym typeface="Roboto"/>
              </a:rPr>
              <a:t>Time Series Analysis in Python: An Introduction</a:t>
            </a:r>
            <a:endParaRPr sz="1300">
              <a:latin typeface="Roboto"/>
              <a:ea typeface="Roboto"/>
              <a:cs typeface="Roboto"/>
              <a:sym typeface="Roboto"/>
            </a:endParaRPr>
          </a:p>
          <a:p>
            <a:pPr indent="0" lvl="0" marL="0" rtl="0" algn="l">
              <a:spcBef>
                <a:spcPts val="0"/>
              </a:spcBef>
              <a:spcAft>
                <a:spcPts val="0"/>
              </a:spcAft>
              <a:buNone/>
            </a:pPr>
            <a:r>
              <a:rPr lang="en" sz="1300" u="sng">
                <a:solidFill>
                  <a:schemeClr val="hlink"/>
                </a:solidFill>
                <a:latin typeface="Roboto"/>
                <a:ea typeface="Roboto"/>
                <a:cs typeface="Roboto"/>
                <a:sym typeface="Roboto"/>
                <a:hlinkClick r:id="rId7"/>
              </a:rPr>
              <a:t>https://towardsdatascience.com/time-series-analysis-in-python-an-introduction-70d5a5b1d52a</a:t>
            </a:r>
            <a:endParaRPr sz="1300">
              <a:latin typeface="Roboto"/>
              <a:ea typeface="Roboto"/>
              <a:cs typeface="Roboto"/>
              <a:sym typeface="Roboto"/>
            </a:endParaRPr>
          </a:p>
        </p:txBody>
      </p:sp>
      <p:sp>
        <p:nvSpPr>
          <p:cNvPr id="319" name="Google Shape;319;p34"/>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320" name="Google Shape;320;p34"/>
          <p:cNvPicPr preferRelativeResize="0"/>
          <p:nvPr/>
        </p:nvPicPr>
        <p:blipFill rotWithShape="1">
          <a:blip r:embed="rId8">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Key Libraries Leveraged</a:t>
            </a:r>
            <a:endParaRPr b="1" i="0" sz="3000" u="none" cap="none" strike="noStrike">
              <a:solidFill>
                <a:srgbClr val="FFFFFF"/>
              </a:solidFill>
              <a:latin typeface="Aleo"/>
              <a:ea typeface="Aleo"/>
              <a:cs typeface="Aleo"/>
              <a:sym typeface="Aleo"/>
            </a:endParaRPr>
          </a:p>
        </p:txBody>
      </p:sp>
      <p:sp>
        <p:nvSpPr>
          <p:cNvPr id="326" name="Google Shape;326;p35"/>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327" name="Google Shape;327;p35"/>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
        <p:nvSpPr>
          <p:cNvPr id="328" name="Google Shape;328;p35"/>
          <p:cNvSpPr txBox="1"/>
          <p:nvPr/>
        </p:nvSpPr>
        <p:spPr>
          <a:xfrm>
            <a:off x="6628800" y="1526550"/>
            <a:ext cx="12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9" name="Google Shape;329;p35"/>
          <p:cNvSpPr txBox="1"/>
          <p:nvPr/>
        </p:nvSpPr>
        <p:spPr>
          <a:xfrm>
            <a:off x="877950" y="1157450"/>
            <a:ext cx="30000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rPr>
              <a:t>Web crawling &amp; data mining</a:t>
            </a:r>
            <a:endParaRPr b="1" sz="1200" u="sng">
              <a:solidFill>
                <a:schemeClr val="dk1"/>
              </a:solidFill>
            </a:endParaRPr>
          </a:p>
          <a:p>
            <a:pPr indent="0" lvl="0" marL="0" rtl="0" algn="ctr">
              <a:spcBef>
                <a:spcPts val="0"/>
              </a:spcBef>
              <a:spcAft>
                <a:spcPts val="0"/>
              </a:spcAft>
              <a:buNone/>
            </a:pPr>
            <a:r>
              <a:rPr lang="en" sz="1200">
                <a:solidFill>
                  <a:schemeClr val="dk1"/>
                </a:solidFill>
                <a:latin typeface="Roboto"/>
                <a:ea typeface="Roboto"/>
                <a:cs typeface="Roboto"/>
                <a:sym typeface="Roboto"/>
              </a:rPr>
              <a:t>Beautiful Soup</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NLTK</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Textblob</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Alter</a:t>
            </a:r>
            <a:r>
              <a:rPr lang="en" sz="1200">
                <a:solidFill>
                  <a:schemeClr val="dk1"/>
                </a:solidFill>
                <a:latin typeface="Roboto"/>
                <a:ea typeface="Roboto"/>
                <a:cs typeface="Roboto"/>
                <a:sym typeface="Roboto"/>
              </a:rPr>
              <a:t>native.me API</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Blockchair API</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Coinmetrics API</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Twitter API</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b="1" lang="en" sz="1200" u="sng">
                <a:solidFill>
                  <a:schemeClr val="dk1"/>
                </a:solidFill>
              </a:rPr>
              <a:t>LSTM - Neural Network</a:t>
            </a:r>
            <a:endParaRPr b="1" sz="1200" u="sng">
              <a:solidFill>
                <a:schemeClr val="dk1"/>
              </a:solidFill>
            </a:endParaRPr>
          </a:p>
          <a:p>
            <a:pPr indent="0" lvl="0" marL="0" rtl="0" algn="ctr">
              <a:spcBef>
                <a:spcPts val="0"/>
              </a:spcBef>
              <a:spcAft>
                <a:spcPts val="0"/>
              </a:spcAft>
              <a:buNone/>
            </a:pPr>
            <a:r>
              <a:rPr lang="en" sz="1200">
                <a:solidFill>
                  <a:schemeClr val="dk1"/>
                </a:solidFill>
                <a:latin typeface="Roboto"/>
                <a:ea typeface="Roboto"/>
                <a:cs typeface="Roboto"/>
                <a:sym typeface="Roboto"/>
              </a:rPr>
              <a:t>Keras</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Tensorflow</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330" name="Google Shape;330;p35"/>
          <p:cNvSpPr txBox="1"/>
          <p:nvPr/>
        </p:nvSpPr>
        <p:spPr>
          <a:xfrm>
            <a:off x="4781500" y="1157438"/>
            <a:ext cx="30000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rPr>
              <a:t>SARIMA - Time Series</a:t>
            </a:r>
            <a:endParaRPr b="1" sz="1200" u="sng">
              <a:solidFill>
                <a:schemeClr val="dk1"/>
              </a:solidFill>
            </a:endParaRPr>
          </a:p>
          <a:p>
            <a:pPr indent="0" lvl="0" marL="0" rtl="0" algn="ctr">
              <a:spcBef>
                <a:spcPts val="0"/>
              </a:spcBef>
              <a:spcAft>
                <a:spcPts val="0"/>
              </a:spcAft>
              <a:buNone/>
            </a:pPr>
            <a:r>
              <a:rPr lang="en" sz="1200">
                <a:solidFill>
                  <a:schemeClr val="dk1"/>
                </a:solidFill>
                <a:latin typeface="Roboto"/>
                <a:ea typeface="Roboto"/>
                <a:cs typeface="Roboto"/>
                <a:sym typeface="Roboto"/>
              </a:rPr>
              <a:t>Statsmodels</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b="1" lang="en" sz="1200" u="sng">
                <a:solidFill>
                  <a:schemeClr val="dk1"/>
                </a:solidFill>
              </a:rPr>
              <a:t>Visualisation</a:t>
            </a:r>
            <a:endParaRPr b="1" sz="1200" u="sng">
              <a:solidFill>
                <a:schemeClr val="dk1"/>
              </a:solidFill>
            </a:endParaRPr>
          </a:p>
          <a:p>
            <a:pPr indent="0" lvl="0" marL="0" rtl="0" algn="ctr">
              <a:spcBef>
                <a:spcPts val="0"/>
              </a:spcBef>
              <a:spcAft>
                <a:spcPts val="0"/>
              </a:spcAft>
              <a:buNone/>
            </a:pPr>
            <a:r>
              <a:rPr lang="en" sz="1200">
                <a:solidFill>
                  <a:schemeClr val="dk1"/>
                </a:solidFill>
                <a:latin typeface="Roboto"/>
                <a:ea typeface="Roboto"/>
                <a:cs typeface="Roboto"/>
                <a:sym typeface="Roboto"/>
              </a:rPr>
              <a:t>matplotlib</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Plotly</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Seaborn</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b="1" lang="en" sz="1200" u="sng">
                <a:solidFill>
                  <a:schemeClr val="dk1"/>
                </a:solidFill>
              </a:rPr>
              <a:t>Others</a:t>
            </a:r>
            <a:endParaRPr sz="1200" u="sng">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Multiprocessing</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Numpy</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Pandas</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Pickle</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Sklearn</a:t>
            </a:r>
            <a:endParaRPr sz="12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p:nvPr/>
        </p:nvSpPr>
        <p:spPr>
          <a:xfrm>
            <a:off x="0" y="19858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Thank You</a:t>
            </a:r>
            <a:endParaRPr b="1" i="0" sz="3000" u="none" cap="none" strike="noStrike">
              <a:solidFill>
                <a:srgbClr val="FFFFFF"/>
              </a:solidFill>
              <a:latin typeface="Aleo"/>
              <a:ea typeface="Aleo"/>
              <a:cs typeface="Aleo"/>
              <a:sym typeface="Aleo"/>
            </a:endParaRPr>
          </a:p>
        </p:txBody>
      </p:sp>
      <p:sp>
        <p:nvSpPr>
          <p:cNvPr id="336" name="Google Shape;336;p36"/>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337" name="Google Shape;337;p36"/>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1" name="Shape 341"/>
        <p:cNvGrpSpPr/>
        <p:nvPr/>
      </p:nvGrpSpPr>
      <p:grpSpPr>
        <a:xfrm>
          <a:off x="0" y="0"/>
          <a:ext cx="0" cy="0"/>
          <a:chOff x="0" y="0"/>
          <a:chExt cx="0" cy="0"/>
        </a:xfrm>
      </p:grpSpPr>
      <p:pic>
        <p:nvPicPr>
          <p:cNvPr id="342" name="Google Shape;342;p37"/>
          <p:cNvPicPr preferRelativeResize="0"/>
          <p:nvPr/>
        </p:nvPicPr>
        <p:blipFill rotWithShape="1">
          <a:blip r:embed="rId3">
            <a:alphaModFix/>
          </a:blip>
          <a:srcRect b="23395" l="12182" r="11725" t="19445"/>
          <a:stretch/>
        </p:blipFill>
        <p:spPr>
          <a:xfrm>
            <a:off x="7693694" y="4406758"/>
            <a:ext cx="1357144" cy="603988"/>
          </a:xfrm>
          <a:prstGeom prst="rect">
            <a:avLst/>
          </a:prstGeom>
          <a:noFill/>
          <a:ln>
            <a:noFill/>
          </a:ln>
        </p:spPr>
      </p:pic>
      <p:sp>
        <p:nvSpPr>
          <p:cNvPr id="343" name="Google Shape;343;p37"/>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Table of Contents</a:t>
            </a:r>
            <a:endParaRPr b="1" i="0" sz="3000" u="none" cap="none" strike="noStrike">
              <a:solidFill>
                <a:srgbClr val="FFFFFF"/>
              </a:solidFill>
              <a:latin typeface="Aleo"/>
              <a:ea typeface="Aleo"/>
              <a:cs typeface="Aleo"/>
              <a:sym typeface="Aleo"/>
            </a:endParaRPr>
          </a:p>
        </p:txBody>
      </p:sp>
      <p:sp>
        <p:nvSpPr>
          <p:cNvPr id="344" name="Google Shape;344;p37"/>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sp>
        <p:nvSpPr>
          <p:cNvPr id="345" name="Google Shape;345;p37"/>
          <p:cNvSpPr txBox="1"/>
          <p:nvPr/>
        </p:nvSpPr>
        <p:spPr>
          <a:xfrm>
            <a:off x="390650" y="835950"/>
            <a:ext cx="8202300" cy="408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Evaluation criteria</a:t>
            </a:r>
            <a:r>
              <a:rPr lang="en" sz="1100">
                <a:solidFill>
                  <a:schemeClr val="dk1"/>
                </a:solidFill>
              </a:rPr>
              <a:t>		</a:t>
            </a:r>
            <a:endParaRPr sz="1100">
              <a:solidFill>
                <a:schemeClr val="dk1"/>
              </a:solidFill>
            </a:endParaRPr>
          </a:p>
          <a:p>
            <a:pPr indent="-228600" lvl="0" marL="457200" rtl="0" algn="l">
              <a:lnSpc>
                <a:spcPct val="115000"/>
              </a:lnSpc>
              <a:spcBef>
                <a:spcPts val="1200"/>
              </a:spcBef>
              <a:spcAft>
                <a:spcPts val="0"/>
              </a:spcAft>
              <a:buClr>
                <a:schemeClr val="dk1"/>
              </a:buClr>
              <a:buSzPts val="1100"/>
              <a:buNone/>
            </a:pPr>
            <a:r>
              <a:rPr lang="en" sz="1100">
                <a:solidFill>
                  <a:schemeClr val="dk1"/>
                </a:solidFill>
              </a:rPr>
              <a:t>							 								</a:t>
            </a:r>
            <a:br>
              <a:rPr lang="en" sz="1100">
                <a:solidFill>
                  <a:schemeClr val="dk1"/>
                </a:solidFill>
              </a:rPr>
            </a:br>
            <a:r>
              <a:rPr lang="en" sz="1000">
                <a:solidFill>
                  <a:schemeClr val="dk1"/>
                </a:solidFill>
              </a:rPr>
              <a:t>!  </a:t>
            </a:r>
            <a:r>
              <a:rPr b="1" lang="en" sz="1600">
                <a:solidFill>
                  <a:schemeClr val="dk1"/>
                </a:solidFill>
              </a:rPr>
              <a:t>Richness of data sources – time series data, social media data, public news, etc.</a:t>
            </a:r>
            <a:endParaRPr b="1" sz="1100">
              <a:solidFill>
                <a:schemeClr val="dk1"/>
              </a:solidFill>
            </a:endParaRPr>
          </a:p>
          <a:p>
            <a:pPr indent="-228600" lvl="0" marL="457200" rtl="0" algn="l">
              <a:lnSpc>
                <a:spcPct val="115000"/>
              </a:lnSpc>
              <a:spcBef>
                <a:spcPts val="0"/>
              </a:spcBef>
              <a:spcAft>
                <a:spcPts val="0"/>
              </a:spcAft>
              <a:buClr>
                <a:schemeClr val="dk1"/>
              </a:buClr>
              <a:buSzPts val="1100"/>
              <a:buNone/>
            </a:pPr>
            <a:r>
              <a:rPr lang="en" sz="1100">
                <a:solidFill>
                  <a:schemeClr val="dk1"/>
                </a:solidFill>
              </a:rPr>
              <a:t>							 								</a:t>
            </a:r>
            <a:br>
              <a:rPr lang="en" sz="1100">
                <a:solidFill>
                  <a:schemeClr val="dk1"/>
                </a:solidFill>
              </a:rPr>
            </a:br>
            <a:r>
              <a:rPr lang="en" sz="1000">
                <a:solidFill>
                  <a:schemeClr val="dk1"/>
                </a:solidFill>
              </a:rPr>
              <a:t>!  </a:t>
            </a:r>
            <a:r>
              <a:rPr lang="en" sz="1600">
                <a:solidFill>
                  <a:schemeClr val="dk1"/>
                </a:solidFill>
              </a:rPr>
              <a:t>Technical soundness: time series methods, machine learning methods, etc.</a:t>
            </a:r>
            <a:br>
              <a:rPr lang="en" sz="1600">
                <a:solidFill>
                  <a:schemeClr val="dk1"/>
                </a:solidFill>
              </a:rPr>
            </a:br>
            <a:r>
              <a:rPr lang="en" sz="1600">
                <a:solidFill>
                  <a:schemeClr val="dk1"/>
                </a:solidFill>
              </a:rPr>
              <a:t> </a:t>
            </a:r>
            <a:r>
              <a:rPr lang="en" sz="1100">
                <a:solidFill>
                  <a:schemeClr val="dk1"/>
                </a:solidFill>
              </a:rPr>
              <a:t>						</a:t>
            </a:r>
            <a:br>
              <a:rPr lang="en" sz="1100">
                <a:solidFill>
                  <a:schemeClr val="dk1"/>
                </a:solidFill>
              </a:rPr>
            </a:br>
            <a:r>
              <a:rPr lang="en" sz="1000">
                <a:solidFill>
                  <a:schemeClr val="dk1"/>
                </a:solidFill>
              </a:rPr>
              <a:t>!  </a:t>
            </a:r>
            <a:r>
              <a:rPr lang="en" sz="1600">
                <a:solidFill>
                  <a:schemeClr val="dk1"/>
                </a:solidFill>
              </a:rPr>
              <a:t>Prediction strategy: prediction horizon, prediction frequency,</a:t>
            </a:r>
            <a:br>
              <a:rPr lang="en" sz="1600">
                <a:solidFill>
                  <a:schemeClr val="dk1"/>
                </a:solidFill>
              </a:rPr>
            </a:br>
            <a:r>
              <a:rPr lang="en" sz="1600">
                <a:solidFill>
                  <a:schemeClr val="dk1"/>
                </a:solidFill>
              </a:rPr>
              <a:t> </a:t>
            </a:r>
            <a:r>
              <a:rPr lang="en" sz="1100">
                <a:solidFill>
                  <a:schemeClr val="dk1"/>
                </a:solidFill>
              </a:rPr>
              <a:t>													</a:t>
            </a:r>
            <a:br>
              <a:rPr lang="en" sz="1100">
                <a:solidFill>
                  <a:schemeClr val="dk1"/>
                </a:solidFill>
              </a:rPr>
            </a:br>
            <a:r>
              <a:rPr lang="en" sz="1000">
                <a:solidFill>
                  <a:schemeClr val="dk1"/>
                </a:solidFill>
              </a:rPr>
              <a:t>!</a:t>
            </a:r>
            <a:r>
              <a:rPr b="1" lang="en" sz="1000">
                <a:solidFill>
                  <a:schemeClr val="dk1"/>
                </a:solidFill>
              </a:rPr>
              <a:t>  </a:t>
            </a:r>
            <a:r>
              <a:rPr b="1" lang="en" sz="1600">
                <a:solidFill>
                  <a:schemeClr val="dk1"/>
                </a:solidFill>
              </a:rPr>
              <a:t>Creativity in delivery format</a:t>
            </a:r>
            <a:br>
              <a:rPr lang="en" sz="1600">
                <a:solidFill>
                  <a:schemeClr val="dk1"/>
                </a:solidFill>
              </a:rPr>
            </a:br>
            <a:r>
              <a:rPr lang="en" sz="1600">
                <a:solidFill>
                  <a:schemeClr val="dk1"/>
                </a:solidFill>
              </a:rPr>
              <a:t> </a:t>
            </a:r>
            <a:r>
              <a:rPr lang="en" sz="1100">
                <a:solidFill>
                  <a:schemeClr val="dk1"/>
                </a:solidFill>
              </a:rPr>
              <a:t>															</a:t>
            </a:r>
            <a:br>
              <a:rPr lang="en" sz="1100">
                <a:solidFill>
                  <a:schemeClr val="dk1"/>
                </a:solidFill>
              </a:rPr>
            </a:br>
            <a:r>
              <a:rPr lang="en" sz="1000">
                <a:solidFill>
                  <a:schemeClr val="dk1"/>
                </a:solidFill>
              </a:rPr>
              <a:t>!  </a:t>
            </a:r>
            <a:r>
              <a:rPr lang="en" sz="1600">
                <a:solidFill>
                  <a:schemeClr val="dk1"/>
                </a:solidFill>
              </a:rPr>
              <a:t>Quality of the presentation</a:t>
            </a:r>
            <a:br>
              <a:rPr lang="en" sz="1600">
                <a:solidFill>
                  <a:schemeClr val="dk1"/>
                </a:solidFill>
              </a:rPr>
            </a:br>
            <a:r>
              <a:rPr lang="en" sz="1600">
                <a:solidFill>
                  <a:schemeClr val="dk1"/>
                </a:solidFill>
              </a:rPr>
              <a:t> </a:t>
            </a:r>
            <a:r>
              <a:rPr lang="en" sz="1100">
                <a:solidFill>
                  <a:schemeClr val="dk1"/>
                </a:solidFill>
              </a:rPr>
              <a:t>							 								</a:t>
            </a:r>
            <a:br>
              <a:rPr lang="en" sz="1100">
                <a:solidFill>
                  <a:schemeClr val="dk1"/>
                </a:solidFill>
              </a:rPr>
            </a:br>
            <a:r>
              <a:rPr lang="en" sz="1000">
                <a:solidFill>
                  <a:schemeClr val="dk1"/>
                </a:solidFill>
              </a:rPr>
              <a:t>!  </a:t>
            </a:r>
            <a:r>
              <a:rPr lang="en" sz="1600">
                <a:solidFill>
                  <a:schemeClr val="dk1"/>
                </a:solidFill>
              </a:rPr>
              <a:t>Prediction accuracy: RMSE </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9" name="Shape 349"/>
        <p:cNvGrpSpPr/>
        <p:nvPr/>
      </p:nvGrpSpPr>
      <p:grpSpPr>
        <a:xfrm>
          <a:off x="0" y="0"/>
          <a:ext cx="0" cy="0"/>
          <a:chOff x="0" y="0"/>
          <a:chExt cx="0" cy="0"/>
        </a:xfrm>
      </p:grpSpPr>
      <p:sp>
        <p:nvSpPr>
          <p:cNvPr id="350" name="Google Shape;350;p38"/>
          <p:cNvSpPr txBox="1"/>
          <p:nvPr/>
        </p:nvSpPr>
        <p:spPr>
          <a:xfrm>
            <a:off x="4208075" y="2247100"/>
            <a:ext cx="1189800" cy="484800"/>
          </a:xfrm>
          <a:prstGeom prst="rect">
            <a:avLst/>
          </a:prstGeom>
          <a:solidFill>
            <a:srgbClr val="F08E1A"/>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50">
                <a:solidFill>
                  <a:schemeClr val="lt1"/>
                </a:solidFill>
                <a:latin typeface="Aleo"/>
                <a:ea typeface="Aleo"/>
                <a:cs typeface="Aleo"/>
                <a:sym typeface="Aleo"/>
              </a:rPr>
              <a:t>Aggregated Data</a:t>
            </a:r>
            <a:endParaRPr sz="1350">
              <a:solidFill>
                <a:schemeClr val="lt1"/>
              </a:solidFill>
              <a:latin typeface="Aleo"/>
              <a:ea typeface="Aleo"/>
              <a:cs typeface="Aleo"/>
              <a:sym typeface="Aleo"/>
            </a:endParaRPr>
          </a:p>
        </p:txBody>
      </p:sp>
      <p:sp>
        <p:nvSpPr>
          <p:cNvPr id="351" name="Google Shape;351;p38"/>
          <p:cNvSpPr txBox="1"/>
          <p:nvPr/>
        </p:nvSpPr>
        <p:spPr>
          <a:xfrm>
            <a:off x="4117181" y="1578350"/>
            <a:ext cx="1371600" cy="438600"/>
          </a:xfrm>
          <a:prstGeom prst="rect">
            <a:avLst/>
          </a:prstGeom>
          <a:solidFill>
            <a:srgbClr val="66666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Aleo"/>
                <a:ea typeface="Aleo"/>
                <a:cs typeface="Aleo"/>
                <a:sym typeface="Aleo"/>
              </a:rPr>
              <a:t>Industry </a:t>
            </a:r>
            <a:endParaRPr b="1" sz="1200">
              <a:solidFill>
                <a:schemeClr val="lt1"/>
              </a:solidFill>
              <a:latin typeface="Aleo"/>
              <a:ea typeface="Aleo"/>
              <a:cs typeface="Aleo"/>
              <a:sym typeface="Aleo"/>
            </a:endParaRPr>
          </a:p>
          <a:p>
            <a:pPr indent="0" lvl="0" marL="0" marR="0" rtl="0" algn="ctr">
              <a:spcBef>
                <a:spcPts val="0"/>
              </a:spcBef>
              <a:spcAft>
                <a:spcPts val="0"/>
              </a:spcAft>
              <a:buNone/>
            </a:pPr>
            <a:r>
              <a:rPr b="1" lang="en" sz="1200">
                <a:solidFill>
                  <a:schemeClr val="lt1"/>
                </a:solidFill>
                <a:latin typeface="Aleo"/>
                <a:ea typeface="Aleo"/>
                <a:cs typeface="Aleo"/>
                <a:sym typeface="Aleo"/>
              </a:rPr>
              <a:t>Insights</a:t>
            </a:r>
            <a:endParaRPr b="1" sz="1200">
              <a:solidFill>
                <a:schemeClr val="lt1"/>
              </a:solidFill>
              <a:latin typeface="Aleo"/>
              <a:ea typeface="Aleo"/>
              <a:cs typeface="Aleo"/>
              <a:sym typeface="Aleo"/>
            </a:endParaRPr>
          </a:p>
        </p:txBody>
      </p:sp>
      <p:sp>
        <p:nvSpPr>
          <p:cNvPr id="352" name="Google Shape;352;p38"/>
          <p:cNvSpPr txBox="1"/>
          <p:nvPr/>
        </p:nvSpPr>
        <p:spPr>
          <a:xfrm>
            <a:off x="5573625" y="2250100"/>
            <a:ext cx="1263900" cy="484800"/>
          </a:xfrm>
          <a:prstGeom prst="rect">
            <a:avLst/>
          </a:prstGeom>
          <a:solidFill>
            <a:srgbClr val="666666"/>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Aleo"/>
                <a:ea typeface="Aleo"/>
                <a:cs typeface="Aleo"/>
                <a:sym typeface="Aleo"/>
              </a:rPr>
              <a:t>Sentiment Analysis</a:t>
            </a:r>
            <a:endParaRPr b="1" sz="1200">
              <a:solidFill>
                <a:schemeClr val="lt1"/>
              </a:solidFill>
              <a:latin typeface="Aleo"/>
              <a:ea typeface="Aleo"/>
              <a:cs typeface="Aleo"/>
              <a:sym typeface="Aleo"/>
            </a:endParaRPr>
          </a:p>
        </p:txBody>
      </p:sp>
      <p:sp>
        <p:nvSpPr>
          <p:cNvPr id="353" name="Google Shape;353;p38"/>
          <p:cNvSpPr txBox="1"/>
          <p:nvPr/>
        </p:nvSpPr>
        <p:spPr>
          <a:xfrm>
            <a:off x="4117175" y="2962054"/>
            <a:ext cx="1371600" cy="438600"/>
          </a:xfrm>
          <a:prstGeom prst="rect">
            <a:avLst/>
          </a:prstGeom>
          <a:solidFill>
            <a:srgbClr val="66666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chemeClr val="lt1"/>
                </a:solidFill>
                <a:latin typeface="Aleo"/>
                <a:ea typeface="Aleo"/>
                <a:cs typeface="Aleo"/>
                <a:sym typeface="Aleo"/>
              </a:rPr>
              <a:t>Fiat-Based </a:t>
            </a:r>
            <a:endParaRPr b="1" sz="1200">
              <a:solidFill>
                <a:schemeClr val="lt1"/>
              </a:solidFill>
              <a:latin typeface="Aleo"/>
              <a:ea typeface="Aleo"/>
              <a:cs typeface="Aleo"/>
              <a:sym typeface="Aleo"/>
            </a:endParaRPr>
          </a:p>
          <a:p>
            <a:pPr indent="0" lvl="0" marL="0" marR="0" rtl="0" algn="ctr">
              <a:spcBef>
                <a:spcPts val="0"/>
              </a:spcBef>
              <a:spcAft>
                <a:spcPts val="0"/>
              </a:spcAft>
              <a:buNone/>
            </a:pPr>
            <a:r>
              <a:rPr b="1" lang="en" sz="1200">
                <a:solidFill>
                  <a:schemeClr val="lt1"/>
                </a:solidFill>
                <a:latin typeface="Aleo"/>
                <a:ea typeface="Aleo"/>
                <a:cs typeface="Aleo"/>
                <a:sym typeface="Aleo"/>
              </a:rPr>
              <a:t>Assets Indicators</a:t>
            </a:r>
            <a:endParaRPr b="1" sz="1200">
              <a:solidFill>
                <a:schemeClr val="lt1"/>
              </a:solidFill>
              <a:latin typeface="Aleo"/>
              <a:ea typeface="Aleo"/>
              <a:cs typeface="Aleo"/>
              <a:sym typeface="Aleo"/>
            </a:endParaRPr>
          </a:p>
        </p:txBody>
      </p:sp>
      <p:sp>
        <p:nvSpPr>
          <p:cNvPr id="354" name="Google Shape;354;p38"/>
          <p:cNvSpPr txBox="1"/>
          <p:nvPr/>
        </p:nvSpPr>
        <p:spPr>
          <a:xfrm>
            <a:off x="2768425" y="2250100"/>
            <a:ext cx="1263900" cy="484800"/>
          </a:xfrm>
          <a:prstGeom prst="rect">
            <a:avLst/>
          </a:prstGeom>
          <a:solidFill>
            <a:srgbClr val="666666"/>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Aleo"/>
                <a:ea typeface="Aleo"/>
                <a:cs typeface="Aleo"/>
                <a:sym typeface="Aleo"/>
              </a:rPr>
              <a:t>Selected Bitcoin Price Indicators</a:t>
            </a:r>
            <a:endParaRPr b="1" sz="1200">
              <a:solidFill>
                <a:schemeClr val="lt1"/>
              </a:solidFill>
              <a:latin typeface="Aleo"/>
              <a:ea typeface="Aleo"/>
              <a:cs typeface="Aleo"/>
              <a:sym typeface="Aleo"/>
            </a:endParaRPr>
          </a:p>
        </p:txBody>
      </p:sp>
      <p:grpSp>
        <p:nvGrpSpPr>
          <p:cNvPr id="355" name="Google Shape;355;p38"/>
          <p:cNvGrpSpPr/>
          <p:nvPr/>
        </p:nvGrpSpPr>
        <p:grpSpPr>
          <a:xfrm>
            <a:off x="3680675" y="3623200"/>
            <a:ext cx="2258700" cy="882900"/>
            <a:chOff x="3687700" y="3605900"/>
            <a:chExt cx="2258700" cy="882900"/>
          </a:xfrm>
        </p:grpSpPr>
        <p:sp>
          <p:nvSpPr>
            <p:cNvPr id="356" name="Google Shape;356;p38"/>
            <p:cNvSpPr/>
            <p:nvPr/>
          </p:nvSpPr>
          <p:spPr>
            <a:xfrm>
              <a:off x="3687700" y="3605900"/>
              <a:ext cx="2258700" cy="8829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txBox="1"/>
            <p:nvPr/>
          </p:nvSpPr>
          <p:spPr>
            <a:xfrm>
              <a:off x="3772483" y="3676950"/>
              <a:ext cx="20610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Gold, Silver and Crude Oil</a:t>
              </a:r>
              <a:endParaRPr sz="1050">
                <a:latin typeface="Roboto"/>
                <a:ea typeface="Roboto"/>
                <a:cs typeface="Roboto"/>
                <a:sym typeface="Roboto"/>
              </a:endParaRPr>
            </a:p>
          </p:txBody>
        </p:sp>
        <p:sp>
          <p:nvSpPr>
            <p:cNvPr id="358" name="Google Shape;358;p38"/>
            <p:cNvSpPr txBox="1"/>
            <p:nvPr/>
          </p:nvSpPr>
          <p:spPr>
            <a:xfrm>
              <a:off x="3772481" y="3987040"/>
              <a:ext cx="2061000" cy="392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S&amp;P 500 Index and Cboe Volatility Index (VIX)</a:t>
              </a:r>
              <a:endParaRPr sz="1050">
                <a:solidFill>
                  <a:schemeClr val="dk1"/>
                </a:solidFill>
                <a:latin typeface="Roboto"/>
                <a:ea typeface="Roboto"/>
                <a:cs typeface="Roboto"/>
                <a:sym typeface="Roboto"/>
              </a:endParaRPr>
            </a:p>
          </p:txBody>
        </p:sp>
      </p:grpSp>
      <p:grpSp>
        <p:nvGrpSpPr>
          <p:cNvPr id="359" name="Google Shape;359;p38"/>
          <p:cNvGrpSpPr/>
          <p:nvPr/>
        </p:nvGrpSpPr>
        <p:grpSpPr>
          <a:xfrm>
            <a:off x="7013275" y="1824250"/>
            <a:ext cx="2061000" cy="1336500"/>
            <a:chOff x="7013275" y="1807400"/>
            <a:chExt cx="2061000" cy="1336500"/>
          </a:xfrm>
        </p:grpSpPr>
        <p:sp>
          <p:nvSpPr>
            <p:cNvPr id="360" name="Google Shape;360;p38"/>
            <p:cNvSpPr/>
            <p:nvPr/>
          </p:nvSpPr>
          <p:spPr>
            <a:xfrm>
              <a:off x="7013275" y="1807400"/>
              <a:ext cx="2061000" cy="1336500"/>
            </a:xfrm>
            <a:prstGeom prst="rect">
              <a:avLst/>
            </a:prstGeom>
            <a:solidFill>
              <a:srgbClr val="F3CAE6">
                <a:alpha val="9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txBox="1"/>
            <p:nvPr/>
          </p:nvSpPr>
          <p:spPr>
            <a:xfrm>
              <a:off x="7080075" y="2148800"/>
              <a:ext cx="1931100" cy="392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Cryptocurrency News Aggregator</a:t>
              </a:r>
              <a:endParaRPr sz="1050">
                <a:latin typeface="Roboto"/>
                <a:ea typeface="Roboto"/>
                <a:cs typeface="Roboto"/>
                <a:sym typeface="Roboto"/>
              </a:endParaRPr>
            </a:p>
          </p:txBody>
        </p:sp>
        <p:sp>
          <p:nvSpPr>
            <p:cNvPr id="362" name="Google Shape;362;p38"/>
            <p:cNvSpPr txBox="1"/>
            <p:nvPr/>
          </p:nvSpPr>
          <p:spPr>
            <a:xfrm>
              <a:off x="7080075" y="2563375"/>
              <a:ext cx="19311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Social Media Data</a:t>
              </a:r>
              <a:endParaRPr sz="1050">
                <a:latin typeface="Roboto"/>
                <a:ea typeface="Roboto"/>
                <a:cs typeface="Roboto"/>
                <a:sym typeface="Roboto"/>
              </a:endParaRPr>
            </a:p>
          </p:txBody>
        </p:sp>
        <p:sp>
          <p:nvSpPr>
            <p:cNvPr id="363" name="Google Shape;363;p38"/>
            <p:cNvSpPr txBox="1"/>
            <p:nvPr/>
          </p:nvSpPr>
          <p:spPr>
            <a:xfrm>
              <a:off x="7080075" y="1895625"/>
              <a:ext cx="1931100" cy="2310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Media &amp; News Companies</a:t>
              </a:r>
              <a:endParaRPr sz="1050">
                <a:latin typeface="Roboto"/>
                <a:ea typeface="Roboto"/>
                <a:cs typeface="Roboto"/>
                <a:sym typeface="Roboto"/>
              </a:endParaRPr>
            </a:p>
          </p:txBody>
        </p:sp>
        <p:sp>
          <p:nvSpPr>
            <p:cNvPr id="364" name="Google Shape;364;p38"/>
            <p:cNvSpPr txBox="1"/>
            <p:nvPr/>
          </p:nvSpPr>
          <p:spPr>
            <a:xfrm>
              <a:off x="7080074" y="2816550"/>
              <a:ext cx="19311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Greed &amp; Fear Index</a:t>
              </a:r>
              <a:endParaRPr sz="1050">
                <a:latin typeface="Roboto"/>
                <a:ea typeface="Roboto"/>
                <a:cs typeface="Roboto"/>
                <a:sym typeface="Roboto"/>
              </a:endParaRPr>
            </a:p>
          </p:txBody>
        </p:sp>
      </p:grpSp>
      <p:grpSp>
        <p:nvGrpSpPr>
          <p:cNvPr id="365" name="Google Shape;365;p38"/>
          <p:cNvGrpSpPr/>
          <p:nvPr/>
        </p:nvGrpSpPr>
        <p:grpSpPr>
          <a:xfrm>
            <a:off x="3673625" y="597475"/>
            <a:ext cx="2258700" cy="750600"/>
            <a:chOff x="3673625" y="597475"/>
            <a:chExt cx="2258700" cy="750600"/>
          </a:xfrm>
        </p:grpSpPr>
        <p:sp>
          <p:nvSpPr>
            <p:cNvPr id="366" name="Google Shape;366;p38"/>
            <p:cNvSpPr/>
            <p:nvPr/>
          </p:nvSpPr>
          <p:spPr>
            <a:xfrm>
              <a:off x="3673625" y="597475"/>
              <a:ext cx="2258700" cy="750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txBox="1"/>
            <p:nvPr/>
          </p:nvSpPr>
          <p:spPr>
            <a:xfrm>
              <a:off x="3772464" y="1014464"/>
              <a:ext cx="20610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Stock-to-Flow (S2F) Model </a:t>
              </a:r>
              <a:endParaRPr sz="1050">
                <a:latin typeface="Roboto"/>
                <a:ea typeface="Roboto"/>
                <a:cs typeface="Roboto"/>
                <a:sym typeface="Roboto"/>
              </a:endParaRPr>
            </a:p>
          </p:txBody>
        </p:sp>
        <p:sp>
          <p:nvSpPr>
            <p:cNvPr id="368" name="Google Shape;368;p38"/>
            <p:cNvSpPr txBox="1"/>
            <p:nvPr/>
          </p:nvSpPr>
          <p:spPr>
            <a:xfrm>
              <a:off x="3772475" y="700088"/>
              <a:ext cx="20610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Bitcoin Mining Reward</a:t>
              </a:r>
              <a:endParaRPr sz="1050">
                <a:latin typeface="Roboto"/>
                <a:ea typeface="Roboto"/>
                <a:cs typeface="Roboto"/>
                <a:sym typeface="Roboto"/>
              </a:endParaRPr>
            </a:p>
          </p:txBody>
        </p:sp>
      </p:grpSp>
      <p:grpSp>
        <p:nvGrpSpPr>
          <p:cNvPr id="369" name="Google Shape;369;p38"/>
          <p:cNvGrpSpPr/>
          <p:nvPr/>
        </p:nvGrpSpPr>
        <p:grpSpPr>
          <a:xfrm>
            <a:off x="183975" y="1438000"/>
            <a:ext cx="2408700" cy="2109000"/>
            <a:chOff x="40975" y="776500"/>
            <a:chExt cx="2408700" cy="2109000"/>
          </a:xfrm>
        </p:grpSpPr>
        <p:sp>
          <p:nvSpPr>
            <p:cNvPr id="370" name="Google Shape;370;p38"/>
            <p:cNvSpPr/>
            <p:nvPr/>
          </p:nvSpPr>
          <p:spPr>
            <a:xfrm>
              <a:off x="40975" y="776500"/>
              <a:ext cx="2408700" cy="2109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1" name="Google Shape;371;p38"/>
            <p:cNvSpPr txBox="1"/>
            <p:nvPr/>
          </p:nvSpPr>
          <p:spPr>
            <a:xfrm>
              <a:off x="121454" y="2285875"/>
              <a:ext cx="22353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Relative Strength Index (RSI)</a:t>
              </a:r>
              <a:endParaRPr sz="1050">
                <a:latin typeface="Roboto"/>
                <a:ea typeface="Roboto"/>
                <a:cs typeface="Roboto"/>
                <a:sym typeface="Roboto"/>
              </a:endParaRPr>
            </a:p>
          </p:txBody>
        </p:sp>
        <p:sp>
          <p:nvSpPr>
            <p:cNvPr id="372" name="Google Shape;372;p38"/>
            <p:cNvSpPr txBox="1"/>
            <p:nvPr/>
          </p:nvSpPr>
          <p:spPr>
            <a:xfrm>
              <a:off x="102725" y="878175"/>
              <a:ext cx="2253900" cy="392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BTC Price Moving Average Convergence &amp; Divergence (MACD) </a:t>
              </a:r>
              <a:endParaRPr sz="1050">
                <a:latin typeface="Roboto"/>
                <a:ea typeface="Roboto"/>
                <a:cs typeface="Roboto"/>
                <a:sym typeface="Roboto"/>
              </a:endParaRPr>
            </a:p>
          </p:txBody>
        </p:sp>
        <p:sp>
          <p:nvSpPr>
            <p:cNvPr id="373" name="Google Shape;373;p38"/>
            <p:cNvSpPr txBox="1"/>
            <p:nvPr/>
          </p:nvSpPr>
          <p:spPr>
            <a:xfrm>
              <a:off x="102718" y="1310807"/>
              <a:ext cx="2253900" cy="3924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Cryptocurrency On-Balance Volume (OBV)</a:t>
              </a:r>
              <a:endParaRPr sz="1050">
                <a:latin typeface="Roboto"/>
                <a:ea typeface="Roboto"/>
                <a:cs typeface="Roboto"/>
                <a:sym typeface="Roboto"/>
              </a:endParaRPr>
            </a:p>
          </p:txBody>
        </p:sp>
        <p:sp>
          <p:nvSpPr>
            <p:cNvPr id="374" name="Google Shape;374;p38"/>
            <p:cNvSpPr txBox="1"/>
            <p:nvPr/>
          </p:nvSpPr>
          <p:spPr>
            <a:xfrm>
              <a:off x="102725" y="1743425"/>
              <a:ext cx="22539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Major Cryptocurrency Dominance</a:t>
              </a:r>
              <a:endParaRPr sz="1050">
                <a:latin typeface="Roboto"/>
                <a:ea typeface="Roboto"/>
                <a:cs typeface="Roboto"/>
                <a:sym typeface="Roboto"/>
              </a:endParaRPr>
            </a:p>
          </p:txBody>
        </p:sp>
        <p:sp>
          <p:nvSpPr>
            <p:cNvPr id="375" name="Google Shape;375;p38"/>
            <p:cNvSpPr txBox="1"/>
            <p:nvPr/>
          </p:nvSpPr>
          <p:spPr>
            <a:xfrm>
              <a:off x="102725" y="2014650"/>
              <a:ext cx="22539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Cryptocurrency Market Cap</a:t>
              </a:r>
              <a:endParaRPr sz="1050">
                <a:latin typeface="Roboto"/>
                <a:ea typeface="Roboto"/>
                <a:cs typeface="Roboto"/>
                <a:sym typeface="Roboto"/>
              </a:endParaRPr>
            </a:p>
          </p:txBody>
        </p:sp>
        <p:sp>
          <p:nvSpPr>
            <p:cNvPr id="376" name="Google Shape;376;p38"/>
            <p:cNvSpPr txBox="1"/>
            <p:nvPr/>
          </p:nvSpPr>
          <p:spPr>
            <a:xfrm>
              <a:off x="121454" y="2557100"/>
              <a:ext cx="2235300" cy="2310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050">
                  <a:solidFill>
                    <a:schemeClr val="dk1"/>
                  </a:solidFill>
                  <a:latin typeface="Roboto"/>
                  <a:ea typeface="Roboto"/>
                  <a:cs typeface="Roboto"/>
                  <a:sym typeface="Roboto"/>
                </a:rPr>
                <a:t>Bollinger Bands</a:t>
              </a:r>
              <a:endParaRPr sz="1050">
                <a:latin typeface="Roboto"/>
                <a:ea typeface="Roboto"/>
                <a:cs typeface="Roboto"/>
                <a:sym typeface="Roboto"/>
              </a:endParaRPr>
            </a:p>
          </p:txBody>
        </p:sp>
      </p:grpSp>
      <p:cxnSp>
        <p:nvCxnSpPr>
          <p:cNvPr id="377" name="Google Shape;377;p38"/>
          <p:cNvCxnSpPr>
            <a:stCxn id="350" idx="0"/>
            <a:endCxn id="351" idx="2"/>
          </p:cNvCxnSpPr>
          <p:nvPr/>
        </p:nvCxnSpPr>
        <p:spPr>
          <a:xfrm rot="10800000">
            <a:off x="4802975" y="2017000"/>
            <a:ext cx="0" cy="230100"/>
          </a:xfrm>
          <a:prstGeom prst="straightConnector1">
            <a:avLst/>
          </a:prstGeom>
          <a:noFill/>
          <a:ln cap="flat" cmpd="sng" w="9525">
            <a:solidFill>
              <a:schemeClr val="dk2"/>
            </a:solidFill>
            <a:prstDash val="solid"/>
            <a:round/>
            <a:headEnd len="med" w="med" type="none"/>
            <a:tailEnd len="med" w="med" type="triangle"/>
          </a:ln>
        </p:spPr>
      </p:cxnSp>
      <p:cxnSp>
        <p:nvCxnSpPr>
          <p:cNvPr id="378" name="Google Shape;378;p38"/>
          <p:cNvCxnSpPr>
            <a:stCxn id="350" idx="3"/>
            <a:endCxn id="352" idx="1"/>
          </p:cNvCxnSpPr>
          <p:nvPr/>
        </p:nvCxnSpPr>
        <p:spPr>
          <a:xfrm>
            <a:off x="5397875" y="2489500"/>
            <a:ext cx="175800" cy="300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38"/>
          <p:cNvCxnSpPr>
            <a:stCxn id="350" idx="2"/>
            <a:endCxn id="353" idx="0"/>
          </p:cNvCxnSpPr>
          <p:nvPr/>
        </p:nvCxnSpPr>
        <p:spPr>
          <a:xfrm>
            <a:off x="4802975" y="2731900"/>
            <a:ext cx="0" cy="23010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38"/>
          <p:cNvCxnSpPr>
            <a:stCxn id="350" idx="1"/>
            <a:endCxn id="354" idx="3"/>
          </p:cNvCxnSpPr>
          <p:nvPr/>
        </p:nvCxnSpPr>
        <p:spPr>
          <a:xfrm flipH="1">
            <a:off x="4032275" y="2489500"/>
            <a:ext cx="175800" cy="30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38"/>
          <p:cNvCxnSpPr>
            <a:stCxn id="354" idx="1"/>
            <a:endCxn id="370" idx="3"/>
          </p:cNvCxnSpPr>
          <p:nvPr/>
        </p:nvCxnSpPr>
        <p:spPr>
          <a:xfrm rot="10800000">
            <a:off x="2592625" y="2492500"/>
            <a:ext cx="175800" cy="0"/>
          </a:xfrm>
          <a:prstGeom prst="straightConnector1">
            <a:avLst/>
          </a:prstGeom>
          <a:noFill/>
          <a:ln cap="flat" cmpd="sng" w="9525">
            <a:solidFill>
              <a:schemeClr val="dk2"/>
            </a:solidFill>
            <a:prstDash val="solid"/>
            <a:round/>
            <a:headEnd len="med" w="med" type="none"/>
            <a:tailEnd len="med" w="med" type="triangle"/>
          </a:ln>
        </p:spPr>
      </p:cxnSp>
      <p:cxnSp>
        <p:nvCxnSpPr>
          <p:cNvPr id="382" name="Google Shape;382;p38"/>
          <p:cNvCxnSpPr>
            <a:stCxn id="352" idx="3"/>
            <a:endCxn id="360" idx="1"/>
          </p:cNvCxnSpPr>
          <p:nvPr/>
        </p:nvCxnSpPr>
        <p:spPr>
          <a:xfrm>
            <a:off x="6837525" y="2492500"/>
            <a:ext cx="175800" cy="0"/>
          </a:xfrm>
          <a:prstGeom prst="straightConnector1">
            <a:avLst/>
          </a:prstGeom>
          <a:noFill/>
          <a:ln cap="flat" cmpd="sng" w="9525">
            <a:solidFill>
              <a:schemeClr val="dk2"/>
            </a:solidFill>
            <a:prstDash val="solid"/>
            <a:round/>
            <a:headEnd len="med" w="med" type="none"/>
            <a:tailEnd len="med" w="med" type="triangle"/>
          </a:ln>
        </p:spPr>
      </p:cxnSp>
      <p:cxnSp>
        <p:nvCxnSpPr>
          <p:cNvPr id="383" name="Google Shape;383;p38"/>
          <p:cNvCxnSpPr>
            <a:stCxn id="351" idx="0"/>
            <a:endCxn id="366" idx="2"/>
          </p:cNvCxnSpPr>
          <p:nvPr/>
        </p:nvCxnSpPr>
        <p:spPr>
          <a:xfrm rot="10800000">
            <a:off x="4802981" y="1347950"/>
            <a:ext cx="0" cy="230400"/>
          </a:xfrm>
          <a:prstGeom prst="straightConnector1">
            <a:avLst/>
          </a:prstGeom>
          <a:noFill/>
          <a:ln cap="flat" cmpd="sng" w="9525">
            <a:solidFill>
              <a:schemeClr val="dk2"/>
            </a:solidFill>
            <a:prstDash val="solid"/>
            <a:round/>
            <a:headEnd len="med" w="med" type="none"/>
            <a:tailEnd len="med" w="med" type="triangle"/>
          </a:ln>
        </p:spPr>
      </p:cxnSp>
      <p:cxnSp>
        <p:nvCxnSpPr>
          <p:cNvPr id="384" name="Google Shape;384;p38"/>
          <p:cNvCxnSpPr>
            <a:stCxn id="353" idx="2"/>
            <a:endCxn id="356" idx="0"/>
          </p:cNvCxnSpPr>
          <p:nvPr/>
        </p:nvCxnSpPr>
        <p:spPr>
          <a:xfrm>
            <a:off x="4802975" y="3400654"/>
            <a:ext cx="7200" cy="22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39"/>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Bitcoin Visualizations</a:t>
            </a:r>
            <a:endParaRPr b="1" i="0" sz="3000" u="none" cap="none" strike="noStrike">
              <a:solidFill>
                <a:srgbClr val="FFFFFF"/>
              </a:solidFill>
              <a:latin typeface="Aleo"/>
              <a:ea typeface="Aleo"/>
              <a:cs typeface="Aleo"/>
              <a:sym typeface="Aleo"/>
            </a:endParaRPr>
          </a:p>
        </p:txBody>
      </p:sp>
      <p:pic>
        <p:nvPicPr>
          <p:cNvPr id="390" name="Google Shape;390;p39"/>
          <p:cNvPicPr preferRelativeResize="0"/>
          <p:nvPr/>
        </p:nvPicPr>
        <p:blipFill rotWithShape="1">
          <a:blip r:embed="rId3">
            <a:alphaModFix/>
          </a:blip>
          <a:srcRect b="23395" l="12182" r="11725" t="19445"/>
          <a:stretch/>
        </p:blipFill>
        <p:spPr>
          <a:xfrm>
            <a:off x="7636769" y="4406758"/>
            <a:ext cx="1357144" cy="603988"/>
          </a:xfrm>
          <a:prstGeom prst="rect">
            <a:avLst/>
          </a:prstGeom>
          <a:noFill/>
          <a:ln>
            <a:noFill/>
          </a:ln>
        </p:spPr>
      </p:pic>
      <p:sp>
        <p:nvSpPr>
          <p:cNvPr id="391" name="Google Shape;391;p39"/>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sp>
        <p:nvSpPr>
          <p:cNvPr id="392" name="Google Shape;392;p39"/>
          <p:cNvSpPr txBox="1"/>
          <p:nvPr/>
        </p:nvSpPr>
        <p:spPr>
          <a:xfrm>
            <a:off x="5047796" y="2052575"/>
            <a:ext cx="97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Coindesk Data</a:t>
            </a:r>
            <a:endParaRPr b="1"/>
          </a:p>
        </p:txBody>
      </p:sp>
      <p:pic>
        <p:nvPicPr>
          <p:cNvPr id="393" name="Google Shape;393;p39">
            <a:hlinkClick r:id="rId4"/>
          </p:cNvPr>
          <p:cNvPicPr preferRelativeResize="0"/>
          <p:nvPr/>
        </p:nvPicPr>
        <p:blipFill>
          <a:blip r:embed="rId5">
            <a:alphaModFix/>
          </a:blip>
          <a:stretch>
            <a:fillRect/>
          </a:stretch>
        </p:blipFill>
        <p:spPr>
          <a:xfrm>
            <a:off x="6237329" y="1278000"/>
            <a:ext cx="914399" cy="914399"/>
          </a:xfrm>
          <a:prstGeom prst="rect">
            <a:avLst/>
          </a:prstGeom>
          <a:noFill/>
          <a:ln>
            <a:noFill/>
          </a:ln>
        </p:spPr>
      </p:pic>
      <p:sp>
        <p:nvSpPr>
          <p:cNvPr id="394" name="Google Shape;394;p39"/>
          <p:cNvSpPr txBox="1"/>
          <p:nvPr/>
        </p:nvSpPr>
        <p:spPr>
          <a:xfrm>
            <a:off x="6164973" y="2070525"/>
            <a:ext cx="147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Maps of </a:t>
            </a:r>
            <a:endParaRPr b="1" sz="1300"/>
          </a:p>
          <a:p>
            <a:pPr indent="0" lvl="0" marL="0" rtl="0" algn="l">
              <a:spcBef>
                <a:spcPts val="0"/>
              </a:spcBef>
              <a:spcAft>
                <a:spcPts val="0"/>
              </a:spcAft>
              <a:buNone/>
            </a:pPr>
            <a:r>
              <a:rPr b="1" lang="en" sz="1300"/>
              <a:t>Coins</a:t>
            </a:r>
            <a:endParaRPr b="1" sz="1300"/>
          </a:p>
        </p:txBody>
      </p:sp>
      <p:pic>
        <p:nvPicPr>
          <p:cNvPr id="395" name="Google Shape;395;p39">
            <a:hlinkClick r:id="rId6"/>
          </p:cNvPr>
          <p:cNvPicPr preferRelativeResize="0"/>
          <p:nvPr/>
        </p:nvPicPr>
        <p:blipFill>
          <a:blip r:embed="rId7">
            <a:alphaModFix/>
          </a:blip>
          <a:stretch>
            <a:fillRect/>
          </a:stretch>
        </p:blipFill>
        <p:spPr>
          <a:xfrm>
            <a:off x="5061408" y="1278007"/>
            <a:ext cx="914399" cy="914399"/>
          </a:xfrm>
          <a:prstGeom prst="rect">
            <a:avLst/>
          </a:prstGeom>
          <a:noFill/>
          <a:ln>
            <a:noFill/>
          </a:ln>
        </p:spPr>
      </p:pic>
      <p:pic>
        <p:nvPicPr>
          <p:cNvPr id="396" name="Google Shape;396;p39">
            <a:hlinkClick r:id="rId8"/>
          </p:cNvPr>
          <p:cNvPicPr preferRelativeResize="0"/>
          <p:nvPr/>
        </p:nvPicPr>
        <p:blipFill>
          <a:blip r:embed="rId9">
            <a:alphaModFix/>
          </a:blip>
          <a:stretch>
            <a:fillRect/>
          </a:stretch>
        </p:blipFill>
        <p:spPr>
          <a:xfrm>
            <a:off x="5107175" y="2823150"/>
            <a:ext cx="914399" cy="914399"/>
          </a:xfrm>
          <a:prstGeom prst="rect">
            <a:avLst/>
          </a:prstGeom>
          <a:noFill/>
          <a:ln>
            <a:noFill/>
          </a:ln>
        </p:spPr>
      </p:pic>
      <p:sp>
        <p:nvSpPr>
          <p:cNvPr id="397" name="Google Shape;397;p39"/>
          <p:cNvSpPr txBox="1"/>
          <p:nvPr/>
        </p:nvSpPr>
        <p:spPr>
          <a:xfrm>
            <a:off x="5030975" y="3654100"/>
            <a:ext cx="97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BitListen</a:t>
            </a:r>
            <a:endParaRPr b="1"/>
          </a:p>
        </p:txBody>
      </p:sp>
      <p:pic>
        <p:nvPicPr>
          <p:cNvPr id="398" name="Google Shape;398;p39">
            <a:hlinkClick r:id="rId10"/>
          </p:cNvPr>
          <p:cNvPicPr preferRelativeResize="0"/>
          <p:nvPr/>
        </p:nvPicPr>
        <p:blipFill>
          <a:blip r:embed="rId11">
            <a:alphaModFix/>
          </a:blip>
          <a:stretch>
            <a:fillRect/>
          </a:stretch>
        </p:blipFill>
        <p:spPr>
          <a:xfrm>
            <a:off x="7413250" y="1214100"/>
            <a:ext cx="978301" cy="978301"/>
          </a:xfrm>
          <a:prstGeom prst="rect">
            <a:avLst/>
          </a:prstGeom>
          <a:noFill/>
          <a:ln>
            <a:noFill/>
          </a:ln>
        </p:spPr>
      </p:pic>
      <p:sp>
        <p:nvSpPr>
          <p:cNvPr id="399" name="Google Shape;399;p39"/>
          <p:cNvSpPr txBox="1"/>
          <p:nvPr/>
        </p:nvSpPr>
        <p:spPr>
          <a:xfrm>
            <a:off x="7165600" y="2052575"/>
            <a:ext cx="1473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Satoshi Place</a:t>
            </a:r>
            <a:endParaRPr b="1" sz="1300"/>
          </a:p>
        </p:txBody>
      </p:sp>
      <p:pic>
        <p:nvPicPr>
          <p:cNvPr id="400" name="Google Shape;400;p39">
            <a:hlinkClick r:id="rId12"/>
          </p:cNvPr>
          <p:cNvPicPr preferRelativeResize="0"/>
          <p:nvPr/>
        </p:nvPicPr>
        <p:blipFill>
          <a:blip r:embed="rId13">
            <a:alphaModFix/>
          </a:blip>
          <a:stretch>
            <a:fillRect/>
          </a:stretch>
        </p:blipFill>
        <p:spPr>
          <a:xfrm>
            <a:off x="357725" y="1278007"/>
            <a:ext cx="914399" cy="914399"/>
          </a:xfrm>
          <a:prstGeom prst="rect">
            <a:avLst/>
          </a:prstGeom>
          <a:noFill/>
          <a:ln>
            <a:noFill/>
          </a:ln>
        </p:spPr>
      </p:pic>
      <p:sp>
        <p:nvSpPr>
          <p:cNvPr id="401" name="Google Shape;401;p39"/>
          <p:cNvSpPr txBox="1"/>
          <p:nvPr/>
        </p:nvSpPr>
        <p:spPr>
          <a:xfrm>
            <a:off x="227163" y="2052575"/>
            <a:ext cx="97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Bitnodes</a:t>
            </a:r>
            <a:endParaRPr b="1"/>
          </a:p>
        </p:txBody>
      </p:sp>
      <p:pic>
        <p:nvPicPr>
          <p:cNvPr id="402" name="Google Shape;402;p39">
            <a:hlinkClick r:id="rId14"/>
          </p:cNvPr>
          <p:cNvPicPr preferRelativeResize="0"/>
          <p:nvPr/>
        </p:nvPicPr>
        <p:blipFill>
          <a:blip r:embed="rId15">
            <a:alphaModFix/>
          </a:blip>
          <a:stretch>
            <a:fillRect/>
          </a:stretch>
        </p:blipFill>
        <p:spPr>
          <a:xfrm>
            <a:off x="1533646" y="1278007"/>
            <a:ext cx="914399" cy="914399"/>
          </a:xfrm>
          <a:prstGeom prst="rect">
            <a:avLst/>
          </a:prstGeom>
          <a:noFill/>
          <a:ln>
            <a:noFill/>
          </a:ln>
        </p:spPr>
      </p:pic>
      <p:sp>
        <p:nvSpPr>
          <p:cNvPr id="403" name="Google Shape;403;p39"/>
          <p:cNvSpPr txBox="1"/>
          <p:nvPr/>
        </p:nvSpPr>
        <p:spPr>
          <a:xfrm>
            <a:off x="1517577" y="2052575"/>
            <a:ext cx="83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Network Map</a:t>
            </a:r>
            <a:endParaRPr b="1"/>
          </a:p>
        </p:txBody>
      </p:sp>
      <p:pic>
        <p:nvPicPr>
          <p:cNvPr id="404" name="Google Shape;404;p39">
            <a:hlinkClick r:id="rId16"/>
          </p:cNvPr>
          <p:cNvPicPr preferRelativeResize="0"/>
          <p:nvPr/>
        </p:nvPicPr>
        <p:blipFill>
          <a:blip r:embed="rId17">
            <a:alphaModFix/>
          </a:blip>
          <a:stretch>
            <a:fillRect/>
          </a:stretch>
        </p:blipFill>
        <p:spPr>
          <a:xfrm>
            <a:off x="2709567" y="1278007"/>
            <a:ext cx="914399" cy="914399"/>
          </a:xfrm>
          <a:prstGeom prst="rect">
            <a:avLst/>
          </a:prstGeom>
          <a:noFill/>
          <a:ln>
            <a:noFill/>
          </a:ln>
        </p:spPr>
      </p:pic>
      <p:sp>
        <p:nvSpPr>
          <p:cNvPr id="405" name="Google Shape;405;p39"/>
          <p:cNvSpPr txBox="1"/>
          <p:nvPr/>
        </p:nvSpPr>
        <p:spPr>
          <a:xfrm>
            <a:off x="2630392" y="2052575"/>
            <a:ext cx="1128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Daily Blockchain</a:t>
            </a:r>
            <a:endParaRPr b="1"/>
          </a:p>
        </p:txBody>
      </p:sp>
      <p:pic>
        <p:nvPicPr>
          <p:cNvPr id="406" name="Google Shape;406;p39">
            <a:hlinkClick r:id="rId18"/>
          </p:cNvPr>
          <p:cNvPicPr preferRelativeResize="0"/>
          <p:nvPr/>
        </p:nvPicPr>
        <p:blipFill>
          <a:blip r:embed="rId19">
            <a:alphaModFix/>
          </a:blip>
          <a:stretch>
            <a:fillRect/>
          </a:stretch>
        </p:blipFill>
        <p:spPr>
          <a:xfrm>
            <a:off x="367225" y="2823150"/>
            <a:ext cx="914399" cy="914399"/>
          </a:xfrm>
          <a:prstGeom prst="rect">
            <a:avLst/>
          </a:prstGeom>
          <a:noFill/>
          <a:ln>
            <a:noFill/>
          </a:ln>
        </p:spPr>
      </p:pic>
      <p:sp>
        <p:nvSpPr>
          <p:cNvPr id="407" name="Google Shape;407;p39"/>
          <p:cNvSpPr txBox="1"/>
          <p:nvPr/>
        </p:nvSpPr>
        <p:spPr>
          <a:xfrm>
            <a:off x="323075" y="3654100"/>
            <a:ext cx="831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Interaqt</a:t>
            </a:r>
            <a:endParaRPr b="1"/>
          </a:p>
        </p:txBody>
      </p:sp>
      <p:sp>
        <p:nvSpPr>
          <p:cNvPr id="408" name="Google Shape;408;p39"/>
          <p:cNvSpPr txBox="1"/>
          <p:nvPr/>
        </p:nvSpPr>
        <p:spPr>
          <a:xfrm>
            <a:off x="1441363" y="3654100"/>
            <a:ext cx="831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Wizbit</a:t>
            </a:r>
            <a:endParaRPr b="1"/>
          </a:p>
        </p:txBody>
      </p:sp>
      <p:sp>
        <p:nvSpPr>
          <p:cNvPr id="409" name="Google Shape;409;p39"/>
          <p:cNvSpPr txBox="1"/>
          <p:nvPr/>
        </p:nvSpPr>
        <p:spPr>
          <a:xfrm>
            <a:off x="2664600" y="3654100"/>
            <a:ext cx="121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Blockchain Tweets</a:t>
            </a:r>
            <a:endParaRPr b="1"/>
          </a:p>
        </p:txBody>
      </p:sp>
      <p:pic>
        <p:nvPicPr>
          <p:cNvPr id="410" name="Google Shape;410;p39">
            <a:hlinkClick r:id="rId20"/>
          </p:cNvPr>
          <p:cNvPicPr preferRelativeResize="0"/>
          <p:nvPr/>
        </p:nvPicPr>
        <p:blipFill>
          <a:blip r:embed="rId21">
            <a:alphaModFix/>
          </a:blip>
          <a:stretch>
            <a:fillRect/>
          </a:stretch>
        </p:blipFill>
        <p:spPr>
          <a:xfrm>
            <a:off x="1552212" y="2823150"/>
            <a:ext cx="914399" cy="914399"/>
          </a:xfrm>
          <a:prstGeom prst="rect">
            <a:avLst/>
          </a:prstGeom>
          <a:noFill/>
          <a:ln>
            <a:noFill/>
          </a:ln>
        </p:spPr>
      </p:pic>
      <p:pic>
        <p:nvPicPr>
          <p:cNvPr id="411" name="Google Shape;411;p39">
            <a:hlinkClick r:id="rId22"/>
          </p:cNvPr>
          <p:cNvPicPr preferRelativeResize="0"/>
          <p:nvPr/>
        </p:nvPicPr>
        <p:blipFill>
          <a:blip r:embed="rId23">
            <a:alphaModFix/>
          </a:blip>
          <a:stretch>
            <a:fillRect/>
          </a:stretch>
        </p:blipFill>
        <p:spPr>
          <a:xfrm>
            <a:off x="2737200" y="2823150"/>
            <a:ext cx="914400" cy="914400"/>
          </a:xfrm>
          <a:prstGeom prst="rect">
            <a:avLst/>
          </a:prstGeom>
          <a:noFill/>
          <a:ln>
            <a:noFill/>
          </a:ln>
        </p:spPr>
      </p:pic>
      <p:pic>
        <p:nvPicPr>
          <p:cNvPr id="412" name="Google Shape;412;p39">
            <a:hlinkClick r:id="rId24"/>
          </p:cNvPr>
          <p:cNvPicPr preferRelativeResize="0"/>
          <p:nvPr/>
        </p:nvPicPr>
        <p:blipFill>
          <a:blip r:embed="rId25">
            <a:alphaModFix/>
          </a:blip>
          <a:stretch>
            <a:fillRect/>
          </a:stretch>
        </p:blipFill>
        <p:spPr>
          <a:xfrm>
            <a:off x="7477150" y="2773775"/>
            <a:ext cx="914399" cy="914399"/>
          </a:xfrm>
          <a:prstGeom prst="rect">
            <a:avLst/>
          </a:prstGeom>
          <a:noFill/>
          <a:ln>
            <a:noFill/>
          </a:ln>
        </p:spPr>
      </p:pic>
      <p:sp>
        <p:nvSpPr>
          <p:cNvPr id="413" name="Google Shape;413;p3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4" name="Google Shape;414;p39"/>
          <p:cNvSpPr txBox="1"/>
          <p:nvPr/>
        </p:nvSpPr>
        <p:spPr>
          <a:xfrm>
            <a:off x="3806081" y="2070525"/>
            <a:ext cx="12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Txstreet</a:t>
            </a:r>
            <a:endParaRPr b="1"/>
          </a:p>
        </p:txBody>
      </p:sp>
      <p:pic>
        <p:nvPicPr>
          <p:cNvPr id="415" name="Google Shape;415;p39">
            <a:hlinkClick r:id="rId26"/>
          </p:cNvPr>
          <p:cNvPicPr preferRelativeResize="0"/>
          <p:nvPr/>
        </p:nvPicPr>
        <p:blipFill>
          <a:blip r:embed="rId27">
            <a:alphaModFix/>
          </a:blip>
          <a:stretch>
            <a:fillRect/>
          </a:stretch>
        </p:blipFill>
        <p:spPr>
          <a:xfrm>
            <a:off x="3885487" y="1278007"/>
            <a:ext cx="914399" cy="914399"/>
          </a:xfrm>
          <a:prstGeom prst="rect">
            <a:avLst/>
          </a:prstGeom>
          <a:noFill/>
          <a:ln>
            <a:noFill/>
          </a:ln>
        </p:spPr>
      </p:pic>
      <p:pic>
        <p:nvPicPr>
          <p:cNvPr id="416" name="Google Shape;416;p39">
            <a:hlinkClick r:id="rId28"/>
          </p:cNvPr>
          <p:cNvPicPr preferRelativeResize="0"/>
          <p:nvPr/>
        </p:nvPicPr>
        <p:blipFill>
          <a:blip r:embed="rId29">
            <a:alphaModFix/>
          </a:blip>
          <a:stretch>
            <a:fillRect/>
          </a:stretch>
        </p:blipFill>
        <p:spPr>
          <a:xfrm>
            <a:off x="3922188" y="2823150"/>
            <a:ext cx="914399" cy="914399"/>
          </a:xfrm>
          <a:prstGeom prst="rect">
            <a:avLst/>
          </a:prstGeom>
          <a:noFill/>
          <a:ln>
            <a:noFill/>
          </a:ln>
        </p:spPr>
      </p:pic>
      <p:sp>
        <p:nvSpPr>
          <p:cNvPr id="417" name="Google Shape;417;p39"/>
          <p:cNvSpPr txBox="1"/>
          <p:nvPr/>
        </p:nvSpPr>
        <p:spPr>
          <a:xfrm>
            <a:off x="3697188" y="3654100"/>
            <a:ext cx="1212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Roboto"/>
                <a:ea typeface="Roboto"/>
                <a:cs typeface="Roboto"/>
                <a:sym typeface="Roboto"/>
              </a:rPr>
              <a:t>Coin360</a:t>
            </a:r>
            <a:endParaRPr b="1"/>
          </a:p>
        </p:txBody>
      </p:sp>
      <p:sp>
        <p:nvSpPr>
          <p:cNvPr id="418" name="Google Shape;418;p39"/>
          <p:cNvSpPr txBox="1"/>
          <p:nvPr/>
        </p:nvSpPr>
        <p:spPr>
          <a:xfrm>
            <a:off x="7255750" y="3654100"/>
            <a:ext cx="1357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t>Bitbonkers</a:t>
            </a:r>
            <a:endParaRPr b="1" sz="1300"/>
          </a:p>
        </p:txBody>
      </p:sp>
      <p:pic>
        <p:nvPicPr>
          <p:cNvPr id="419" name="Google Shape;419;p39">
            <a:hlinkClick r:id="rId30"/>
          </p:cNvPr>
          <p:cNvPicPr preferRelativeResize="0"/>
          <p:nvPr/>
        </p:nvPicPr>
        <p:blipFill>
          <a:blip r:embed="rId31">
            <a:alphaModFix/>
          </a:blip>
          <a:stretch>
            <a:fillRect/>
          </a:stretch>
        </p:blipFill>
        <p:spPr>
          <a:xfrm>
            <a:off x="6292163" y="2823150"/>
            <a:ext cx="914399" cy="914399"/>
          </a:xfrm>
          <a:prstGeom prst="rect">
            <a:avLst/>
          </a:prstGeom>
          <a:noFill/>
          <a:ln>
            <a:noFill/>
          </a:ln>
        </p:spPr>
      </p:pic>
      <p:sp>
        <p:nvSpPr>
          <p:cNvPr id="420" name="Google Shape;420;p39"/>
          <p:cNvSpPr txBox="1"/>
          <p:nvPr/>
        </p:nvSpPr>
        <p:spPr>
          <a:xfrm>
            <a:off x="6199988" y="3654100"/>
            <a:ext cx="97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Roboto"/>
                <a:ea typeface="Roboto"/>
                <a:cs typeface="Roboto"/>
                <a:sym typeface="Roboto"/>
              </a:rPr>
              <a:t>Mempool</a:t>
            </a:r>
            <a:endParaRPr b="1" sz="1300">
              <a:solidFill>
                <a:schemeClr val="dk1"/>
              </a:solidFill>
              <a:latin typeface="Roboto"/>
              <a:ea typeface="Roboto"/>
              <a:cs typeface="Roboto"/>
              <a:sym typeface="Roboto"/>
            </a:endParaRPr>
          </a:p>
        </p:txBody>
      </p:sp>
      <p:pic>
        <p:nvPicPr>
          <p:cNvPr id="421" name="Google Shape;421;p39">
            <a:hlinkClick r:id="rId32"/>
          </p:cNvPr>
          <p:cNvPicPr preferRelativeResize="0"/>
          <p:nvPr/>
        </p:nvPicPr>
        <p:blipFill>
          <a:blip r:embed="rId33">
            <a:alphaModFix/>
          </a:blip>
          <a:stretch>
            <a:fillRect/>
          </a:stretch>
        </p:blipFill>
        <p:spPr>
          <a:xfrm>
            <a:off x="5140738" y="2864702"/>
            <a:ext cx="831300" cy="83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Problem Statement</a:t>
            </a:r>
            <a:endParaRPr b="1" i="0" sz="3000" u="none" cap="none" strike="noStrike">
              <a:solidFill>
                <a:srgbClr val="FFFFFF"/>
              </a:solidFill>
              <a:latin typeface="Aleo"/>
              <a:ea typeface="Aleo"/>
              <a:cs typeface="Aleo"/>
              <a:sym typeface="Aleo"/>
            </a:endParaRPr>
          </a:p>
        </p:txBody>
      </p:sp>
      <p:sp>
        <p:nvSpPr>
          <p:cNvPr id="84" name="Google Shape;84;p16"/>
          <p:cNvSpPr txBox="1"/>
          <p:nvPr/>
        </p:nvSpPr>
        <p:spPr>
          <a:xfrm>
            <a:off x="4926950" y="1091625"/>
            <a:ext cx="4021200" cy="24720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b="1" lang="en" sz="1200" u="sng">
                <a:solidFill>
                  <a:schemeClr val="dk1"/>
                </a:solidFill>
                <a:latin typeface="Roboto"/>
                <a:ea typeface="Roboto"/>
                <a:cs typeface="Roboto"/>
                <a:sym typeface="Roboto"/>
              </a:rPr>
              <a:t>Objective:</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Find the best data sources and models to predict Bitcoin (BTC) prices.</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rPr b="1" lang="en" sz="1200" u="sng">
                <a:solidFill>
                  <a:schemeClr val="dk1"/>
                </a:solidFill>
                <a:latin typeface="Roboto"/>
                <a:ea typeface="Roboto"/>
                <a:cs typeface="Roboto"/>
                <a:sym typeface="Roboto"/>
              </a:rPr>
              <a:t>Why is BTC price so volatile?</a:t>
            </a:r>
            <a:endParaRPr sz="1200" u="sng">
              <a:solidFill>
                <a:schemeClr val="dk1"/>
              </a:solidFill>
              <a:latin typeface="Roboto"/>
              <a:ea typeface="Roboto"/>
              <a:cs typeface="Roboto"/>
              <a:sym typeface="Roboto"/>
            </a:endParaRPr>
          </a:p>
          <a:p>
            <a:pPr indent="0" lvl="0" marL="45720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Lack of regulations</a:t>
            </a:r>
            <a:endParaRPr sz="1300">
              <a:solidFill>
                <a:schemeClr val="dk1"/>
              </a:solidFill>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Supply limitation/scarcity</a:t>
            </a:r>
            <a:endParaRPr sz="1300">
              <a:solidFill>
                <a:schemeClr val="dk1"/>
              </a:solidFill>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Correlation with other assets/stock market</a:t>
            </a:r>
            <a:endParaRPr sz="1300">
              <a:solidFill>
                <a:schemeClr val="dk1"/>
              </a:solidFill>
              <a:latin typeface="Roboto"/>
              <a:ea typeface="Roboto"/>
              <a:cs typeface="Roboto"/>
              <a:sym typeface="Roboto"/>
            </a:endParaRPr>
          </a:p>
          <a:p>
            <a:pPr indent="-311150" lvl="0" marL="457200" rtl="0" algn="just">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Lack of investment infrastructure</a:t>
            </a:r>
            <a:endParaRPr sz="13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id="85" name="Google Shape;85;p16"/>
          <p:cNvPicPr preferRelativeResize="0"/>
          <p:nvPr/>
        </p:nvPicPr>
        <p:blipFill rotWithShape="1">
          <a:blip r:embed="rId3">
            <a:alphaModFix/>
          </a:blip>
          <a:srcRect b="0" l="0" r="4187" t="0"/>
          <a:stretch/>
        </p:blipFill>
        <p:spPr>
          <a:xfrm>
            <a:off x="196200" y="1159475"/>
            <a:ext cx="4730750" cy="2423918"/>
          </a:xfrm>
          <a:prstGeom prst="rect">
            <a:avLst/>
          </a:prstGeom>
          <a:noFill/>
          <a:ln>
            <a:noFill/>
          </a:ln>
        </p:spPr>
      </p:pic>
      <p:pic>
        <p:nvPicPr>
          <p:cNvPr id="86" name="Google Shape;86;p16"/>
          <p:cNvPicPr preferRelativeResize="0"/>
          <p:nvPr/>
        </p:nvPicPr>
        <p:blipFill rotWithShape="1">
          <a:blip r:embed="rId4">
            <a:alphaModFix/>
          </a:blip>
          <a:srcRect b="23395" l="12182" r="11725" t="19445"/>
          <a:stretch/>
        </p:blipFill>
        <p:spPr>
          <a:xfrm>
            <a:off x="6855494" y="4406758"/>
            <a:ext cx="1357144" cy="603988"/>
          </a:xfrm>
          <a:prstGeom prst="rect">
            <a:avLst/>
          </a:prstGeom>
          <a:noFill/>
          <a:ln>
            <a:noFill/>
          </a:ln>
        </p:spPr>
      </p:pic>
      <p:sp>
        <p:nvSpPr>
          <p:cNvPr id="87" name="Google Shape;87;p16"/>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88" name="Google Shape;88;p16">
            <a:hlinkClick r:id="rId5"/>
          </p:cNvPr>
          <p:cNvPicPr preferRelativeResize="0"/>
          <p:nvPr/>
        </p:nvPicPr>
        <p:blipFill>
          <a:blip r:embed="rId6">
            <a:alphaModFix/>
          </a:blip>
          <a:stretch>
            <a:fillRect/>
          </a:stretch>
        </p:blipFill>
        <p:spPr>
          <a:xfrm>
            <a:off x="8322225" y="4357800"/>
            <a:ext cx="701876" cy="701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Data Gathering &amp; Processing</a:t>
            </a:r>
            <a:endParaRPr b="1" i="0" sz="3000" u="none" cap="none" strike="noStrike">
              <a:solidFill>
                <a:srgbClr val="FFFFFF"/>
              </a:solidFill>
              <a:latin typeface="Aleo"/>
              <a:ea typeface="Aleo"/>
              <a:cs typeface="Aleo"/>
              <a:sym typeface="Aleo"/>
            </a:endParaRPr>
          </a:p>
        </p:txBody>
      </p:sp>
      <p:sp>
        <p:nvSpPr>
          <p:cNvPr id="94" name="Google Shape;94;p17"/>
          <p:cNvSpPr txBox="1"/>
          <p:nvPr/>
        </p:nvSpPr>
        <p:spPr>
          <a:xfrm>
            <a:off x="89700" y="941475"/>
            <a:ext cx="580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We focused on gathering data which could be categorised into 4 groups:</a:t>
            </a:r>
            <a:endParaRPr sz="1200">
              <a:solidFill>
                <a:schemeClr val="dk1"/>
              </a:solidFill>
              <a:latin typeface="Roboto"/>
              <a:ea typeface="Roboto"/>
              <a:cs typeface="Roboto"/>
              <a:sym typeface="Roboto"/>
            </a:endParaRPr>
          </a:p>
        </p:txBody>
      </p:sp>
      <p:sp>
        <p:nvSpPr>
          <p:cNvPr id="95" name="Google Shape;95;p17"/>
          <p:cNvSpPr txBox="1"/>
          <p:nvPr/>
        </p:nvSpPr>
        <p:spPr>
          <a:xfrm>
            <a:off x="6241575" y="1291800"/>
            <a:ext cx="28092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Industry Insights</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Indicators accounting for Bitcoin’s scarcity and mining reward.</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Selected Bitcoin Price Indicators</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Include common cryptocurrency trading indicators such as RSI, MACD, OBV, market dominance and cap.</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Sentiment Analysis</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Indicators that capture the public’s and industry sentiment.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200">
                <a:solidFill>
                  <a:schemeClr val="dk1"/>
                </a:solidFill>
                <a:latin typeface="Roboto"/>
                <a:ea typeface="Roboto"/>
                <a:cs typeface="Roboto"/>
                <a:sym typeface="Roboto"/>
              </a:rPr>
              <a:t>Fiat-Based Assets Indicators</a:t>
            </a:r>
            <a:endParaRPr b="1"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Selected other asset/market prices that could be correlated with BTC price.</a:t>
            </a:r>
            <a:endParaRPr sz="1200">
              <a:solidFill>
                <a:schemeClr val="dk1"/>
              </a:solidFill>
              <a:latin typeface="Roboto"/>
              <a:ea typeface="Roboto"/>
              <a:cs typeface="Roboto"/>
              <a:sym typeface="Roboto"/>
            </a:endParaRPr>
          </a:p>
        </p:txBody>
      </p:sp>
      <p:pic>
        <p:nvPicPr>
          <p:cNvPr id="96" name="Google Shape;96;p17"/>
          <p:cNvPicPr preferRelativeResize="0"/>
          <p:nvPr/>
        </p:nvPicPr>
        <p:blipFill>
          <a:blip r:embed="rId3">
            <a:alphaModFix/>
          </a:blip>
          <a:stretch>
            <a:fillRect/>
          </a:stretch>
        </p:blipFill>
        <p:spPr>
          <a:xfrm>
            <a:off x="152400" y="1326375"/>
            <a:ext cx="6089173" cy="2775080"/>
          </a:xfrm>
          <a:prstGeom prst="rect">
            <a:avLst/>
          </a:prstGeom>
          <a:noFill/>
          <a:ln>
            <a:noFill/>
          </a:ln>
        </p:spPr>
      </p:pic>
      <p:sp>
        <p:nvSpPr>
          <p:cNvPr id="97" name="Google Shape;97;p17"/>
          <p:cNvSpPr txBox="1"/>
          <p:nvPr/>
        </p:nvSpPr>
        <p:spPr>
          <a:xfrm>
            <a:off x="152400" y="4217175"/>
            <a:ext cx="7379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Collected </a:t>
            </a:r>
            <a:r>
              <a:rPr b="1" lang="en" u="sng">
                <a:solidFill>
                  <a:srgbClr val="F08E1A"/>
                </a:solidFill>
                <a:latin typeface="Roboto"/>
                <a:ea typeface="Roboto"/>
                <a:cs typeface="Roboto"/>
                <a:sym typeface="Roboto"/>
              </a:rPr>
              <a:t>1,646,826 data points</a:t>
            </a:r>
            <a:r>
              <a:rPr lang="en">
                <a:solidFill>
                  <a:schemeClr val="dk1"/>
                </a:solidFill>
                <a:latin typeface="Roboto"/>
                <a:ea typeface="Roboto"/>
                <a:cs typeface="Roboto"/>
                <a:sym typeface="Roboto"/>
              </a:rPr>
              <a:t> &amp;</a:t>
            </a:r>
            <a:r>
              <a:rPr lang="en">
                <a:solidFill>
                  <a:schemeClr val="dk1"/>
                </a:solidFill>
                <a:latin typeface="Roboto"/>
                <a:ea typeface="Roboto"/>
                <a:cs typeface="Roboto"/>
                <a:sym typeface="Roboto"/>
              </a:rPr>
              <a:t> </a:t>
            </a:r>
            <a:r>
              <a:rPr b="1" lang="en" u="sng">
                <a:solidFill>
                  <a:srgbClr val="F08E1A"/>
                </a:solidFill>
                <a:latin typeface="Roboto"/>
                <a:ea typeface="Roboto"/>
                <a:cs typeface="Roboto"/>
                <a:sym typeface="Roboto"/>
              </a:rPr>
              <a:t>123,791 entries</a:t>
            </a:r>
            <a:r>
              <a:rPr lang="en">
                <a:solidFill>
                  <a:schemeClr val="dk1"/>
                </a:solidFill>
                <a:latin typeface="Roboto"/>
                <a:ea typeface="Roboto"/>
                <a:cs typeface="Roboto"/>
                <a:sym typeface="Roboto"/>
              </a:rPr>
              <a:t> from </a:t>
            </a:r>
            <a:r>
              <a:rPr b="1" lang="en" u="sng">
                <a:solidFill>
                  <a:srgbClr val="F08E1A"/>
                </a:solidFill>
                <a:latin typeface="Roboto"/>
                <a:ea typeface="Roboto"/>
                <a:cs typeface="Roboto"/>
                <a:sym typeface="Roboto"/>
              </a:rPr>
              <a:t>20</a:t>
            </a:r>
            <a:r>
              <a:rPr b="1" lang="en" u="sng">
                <a:solidFill>
                  <a:srgbClr val="F08E1A"/>
                </a:solidFill>
                <a:latin typeface="Roboto"/>
                <a:ea typeface="Roboto"/>
                <a:cs typeface="Roboto"/>
                <a:sym typeface="Roboto"/>
              </a:rPr>
              <a:t> data sources.</a:t>
            </a:r>
            <a:endParaRPr b="1" u="sng">
              <a:solidFill>
                <a:srgbClr val="F08E1A"/>
              </a:solidFill>
              <a:latin typeface="Roboto"/>
              <a:ea typeface="Roboto"/>
              <a:cs typeface="Roboto"/>
              <a:sym typeface="Roboto"/>
            </a:endParaRPr>
          </a:p>
        </p:txBody>
      </p:sp>
      <p:pic>
        <p:nvPicPr>
          <p:cNvPr id="98" name="Google Shape;98;p17"/>
          <p:cNvPicPr preferRelativeResize="0"/>
          <p:nvPr/>
        </p:nvPicPr>
        <p:blipFill rotWithShape="1">
          <a:blip r:embed="rId4">
            <a:alphaModFix/>
          </a:blip>
          <a:srcRect b="23395" l="12182" r="11725" t="19445"/>
          <a:stretch/>
        </p:blipFill>
        <p:spPr>
          <a:xfrm>
            <a:off x="6855494" y="4406758"/>
            <a:ext cx="1357144" cy="603988"/>
          </a:xfrm>
          <a:prstGeom prst="rect">
            <a:avLst/>
          </a:prstGeom>
          <a:noFill/>
          <a:ln>
            <a:noFill/>
          </a:ln>
        </p:spPr>
      </p:pic>
      <p:sp>
        <p:nvSpPr>
          <p:cNvPr id="99" name="Google Shape;99;p17"/>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100" name="Google Shape;100;p17">
            <a:hlinkClick r:id="rId5"/>
          </p:cNvPr>
          <p:cNvPicPr preferRelativeResize="0"/>
          <p:nvPr/>
        </p:nvPicPr>
        <p:blipFill>
          <a:blip r:embed="rId6">
            <a:alphaModFix/>
          </a:blip>
          <a:stretch>
            <a:fillRect/>
          </a:stretch>
        </p:blipFill>
        <p:spPr>
          <a:xfrm>
            <a:off x="8348901" y="4357801"/>
            <a:ext cx="701875" cy="701875"/>
          </a:xfrm>
          <a:prstGeom prst="rect">
            <a:avLst/>
          </a:prstGeom>
          <a:noFill/>
          <a:ln>
            <a:noFill/>
          </a:ln>
        </p:spPr>
      </p:pic>
      <p:pic>
        <p:nvPicPr>
          <p:cNvPr id="101" name="Google Shape;101;p17"/>
          <p:cNvPicPr preferRelativeResize="0"/>
          <p:nvPr/>
        </p:nvPicPr>
        <p:blipFill>
          <a:blip r:embed="rId7">
            <a:alphaModFix/>
          </a:blip>
          <a:stretch>
            <a:fillRect/>
          </a:stretch>
        </p:blipFill>
        <p:spPr>
          <a:xfrm>
            <a:off x="4880801" y="1915124"/>
            <a:ext cx="355502" cy="258298"/>
          </a:xfrm>
          <a:prstGeom prst="rect">
            <a:avLst/>
          </a:prstGeom>
          <a:noFill/>
          <a:ln>
            <a:noFill/>
          </a:ln>
        </p:spPr>
      </p:pic>
      <p:pic>
        <p:nvPicPr>
          <p:cNvPr id="102" name="Google Shape;102;p17"/>
          <p:cNvPicPr preferRelativeResize="0"/>
          <p:nvPr/>
        </p:nvPicPr>
        <p:blipFill>
          <a:blip r:embed="rId8">
            <a:alphaModFix/>
          </a:blip>
          <a:stretch>
            <a:fillRect/>
          </a:stretch>
        </p:blipFill>
        <p:spPr>
          <a:xfrm>
            <a:off x="5306461" y="1791350"/>
            <a:ext cx="423300" cy="423300"/>
          </a:xfrm>
          <a:prstGeom prst="rect">
            <a:avLst/>
          </a:prstGeom>
          <a:noFill/>
          <a:ln>
            <a:noFill/>
          </a:ln>
        </p:spPr>
      </p:pic>
      <p:pic>
        <p:nvPicPr>
          <p:cNvPr id="103" name="Google Shape;103;p17"/>
          <p:cNvPicPr preferRelativeResize="0"/>
          <p:nvPr/>
        </p:nvPicPr>
        <p:blipFill>
          <a:blip r:embed="rId9">
            <a:alphaModFix/>
          </a:blip>
          <a:stretch>
            <a:fillRect/>
          </a:stretch>
        </p:blipFill>
        <p:spPr>
          <a:xfrm>
            <a:off x="5820550" y="1915124"/>
            <a:ext cx="258300" cy="258300"/>
          </a:xfrm>
          <a:prstGeom prst="rect">
            <a:avLst/>
          </a:prstGeom>
          <a:noFill/>
          <a:ln>
            <a:noFill/>
          </a:ln>
        </p:spPr>
      </p:pic>
      <p:pic>
        <p:nvPicPr>
          <p:cNvPr id="104" name="Google Shape;104;p17"/>
          <p:cNvPicPr preferRelativeResize="0"/>
          <p:nvPr/>
        </p:nvPicPr>
        <p:blipFill>
          <a:blip r:embed="rId10">
            <a:alphaModFix/>
          </a:blip>
          <a:stretch>
            <a:fillRect/>
          </a:stretch>
        </p:blipFill>
        <p:spPr>
          <a:xfrm>
            <a:off x="4161200" y="3478825"/>
            <a:ext cx="281125" cy="281125"/>
          </a:xfrm>
          <a:prstGeom prst="rect">
            <a:avLst/>
          </a:prstGeom>
          <a:noFill/>
          <a:ln>
            <a:noFill/>
          </a:ln>
        </p:spPr>
      </p:pic>
      <p:pic>
        <p:nvPicPr>
          <p:cNvPr id="105" name="Google Shape;105;p17"/>
          <p:cNvPicPr preferRelativeResize="0"/>
          <p:nvPr/>
        </p:nvPicPr>
        <p:blipFill>
          <a:blip r:embed="rId11">
            <a:alphaModFix/>
          </a:blip>
          <a:stretch>
            <a:fillRect/>
          </a:stretch>
        </p:blipFill>
        <p:spPr>
          <a:xfrm>
            <a:off x="2217575" y="3478825"/>
            <a:ext cx="218749" cy="218749"/>
          </a:xfrm>
          <a:prstGeom prst="rect">
            <a:avLst/>
          </a:prstGeom>
          <a:noFill/>
          <a:ln>
            <a:noFill/>
          </a:ln>
        </p:spPr>
      </p:pic>
      <p:pic>
        <p:nvPicPr>
          <p:cNvPr id="106" name="Google Shape;106;p17"/>
          <p:cNvPicPr preferRelativeResize="0"/>
          <p:nvPr/>
        </p:nvPicPr>
        <p:blipFill>
          <a:blip r:embed="rId12">
            <a:alphaModFix/>
          </a:blip>
          <a:stretch>
            <a:fillRect/>
          </a:stretch>
        </p:blipFill>
        <p:spPr>
          <a:xfrm>
            <a:off x="4161200" y="3800125"/>
            <a:ext cx="355500" cy="218750"/>
          </a:xfrm>
          <a:prstGeom prst="rect">
            <a:avLst/>
          </a:prstGeom>
          <a:noFill/>
          <a:ln>
            <a:noFill/>
          </a:ln>
        </p:spPr>
      </p:pic>
      <p:pic>
        <p:nvPicPr>
          <p:cNvPr id="107" name="Google Shape;107;p17"/>
          <p:cNvPicPr preferRelativeResize="0"/>
          <p:nvPr/>
        </p:nvPicPr>
        <p:blipFill>
          <a:blip r:embed="rId13">
            <a:alphaModFix/>
          </a:blip>
          <a:stretch>
            <a:fillRect/>
          </a:stretch>
        </p:blipFill>
        <p:spPr>
          <a:xfrm>
            <a:off x="2217575" y="3759950"/>
            <a:ext cx="218749" cy="218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Data Gathering &amp; Processing</a:t>
            </a:r>
            <a:endParaRPr b="1" i="0" sz="3000" u="none" cap="none" strike="noStrike">
              <a:solidFill>
                <a:srgbClr val="FFFFFF"/>
              </a:solidFill>
              <a:latin typeface="Aleo"/>
              <a:ea typeface="Aleo"/>
              <a:cs typeface="Aleo"/>
              <a:sym typeface="Aleo"/>
            </a:endParaRPr>
          </a:p>
        </p:txBody>
      </p:sp>
      <p:sp>
        <p:nvSpPr>
          <p:cNvPr id="113" name="Google Shape;113;p18"/>
          <p:cNvSpPr txBox="1"/>
          <p:nvPr/>
        </p:nvSpPr>
        <p:spPr>
          <a:xfrm>
            <a:off x="232875" y="3473650"/>
            <a:ext cx="8911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Feature Engineering:</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Aggregated articles &amp; indicators from top exchanges and </a:t>
            </a:r>
            <a:r>
              <a:rPr lang="en" sz="1200">
                <a:latin typeface="Roboto"/>
                <a:ea typeface="Roboto"/>
                <a:cs typeface="Roboto"/>
                <a:sym typeface="Roboto"/>
              </a:rPr>
              <a:t>cryptocurrency </a:t>
            </a:r>
            <a:r>
              <a:rPr lang="en" sz="1200">
                <a:latin typeface="Roboto"/>
                <a:ea typeface="Roboto"/>
                <a:cs typeface="Roboto"/>
                <a:sym typeface="Roboto"/>
              </a:rPr>
              <a:t>news aggregators</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t>
            </a:r>
            <a:r>
              <a:rPr lang="en" sz="1200">
                <a:solidFill>
                  <a:schemeClr val="dk1"/>
                </a:solidFill>
                <a:latin typeface="Roboto"/>
                <a:ea typeface="Roboto"/>
                <a:cs typeface="Roboto"/>
                <a:sym typeface="Roboto"/>
              </a:rPr>
              <a:t> Sentiment analysis through Natural Language Processing (NLP) on Tweets and news articles</a:t>
            </a:r>
            <a:r>
              <a:rPr lang="en" sz="1200">
                <a:solidFill>
                  <a:schemeClr val="dk1"/>
                </a:solidFill>
                <a:latin typeface="Roboto"/>
                <a:ea typeface="Roboto"/>
                <a:cs typeface="Roboto"/>
                <a:sym typeface="Roboto"/>
              </a:rPr>
              <a:t> (Web crawling + Twitter API)</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solidFill>
                  <a:schemeClr val="dk1"/>
                </a:solidFill>
                <a:latin typeface="Roboto"/>
                <a:ea typeface="Roboto"/>
                <a:cs typeface="Roboto"/>
                <a:sym typeface="Roboto"/>
              </a:rPr>
              <a:t>Predicted </a:t>
            </a:r>
            <a:r>
              <a:rPr lang="en" sz="1200">
                <a:latin typeface="Roboto"/>
                <a:ea typeface="Roboto"/>
                <a:cs typeface="Roboto"/>
                <a:sym typeface="Roboto"/>
              </a:rPr>
              <a:t>BTC Stock-to-Flow (S2F)</a:t>
            </a:r>
            <a:r>
              <a:rPr baseline="30000" lang="en" sz="1200">
                <a:solidFill>
                  <a:schemeClr val="dk2"/>
                </a:solidFill>
                <a:latin typeface="Roboto"/>
                <a:ea typeface="Roboto"/>
                <a:cs typeface="Roboto"/>
                <a:sym typeface="Roboto"/>
              </a:rPr>
              <a:t>[1]</a:t>
            </a:r>
            <a:r>
              <a:rPr lang="en" sz="1200">
                <a:latin typeface="Roboto"/>
                <a:ea typeface="Roboto"/>
                <a:cs typeface="Roboto"/>
                <a:sym typeface="Roboto"/>
              </a:rPr>
              <a:t> index and </a:t>
            </a:r>
            <a:r>
              <a:rPr lang="en" sz="1200">
                <a:solidFill>
                  <a:schemeClr val="dk1"/>
                </a:solidFill>
                <a:latin typeface="Roboto"/>
                <a:ea typeface="Roboto"/>
                <a:cs typeface="Roboto"/>
                <a:sym typeface="Roboto"/>
              </a:rPr>
              <a:t>estimated </a:t>
            </a:r>
            <a:r>
              <a:rPr lang="en" sz="1200">
                <a:latin typeface="Roboto"/>
                <a:ea typeface="Roboto"/>
                <a:cs typeface="Roboto"/>
                <a:sym typeface="Roboto"/>
              </a:rPr>
              <a:t>price using BTC mining data</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Turned Greed &amp; Fear Sentiment Index into dummy variables</a:t>
            </a:r>
            <a:endParaRPr sz="1200">
              <a:solidFill>
                <a:schemeClr val="dk1"/>
              </a:solidFill>
              <a:latin typeface="Roboto"/>
              <a:ea typeface="Roboto"/>
              <a:cs typeface="Roboto"/>
              <a:sym typeface="Roboto"/>
            </a:endParaRPr>
          </a:p>
        </p:txBody>
      </p:sp>
      <p:pic>
        <p:nvPicPr>
          <p:cNvPr id="114" name="Google Shape;114;p18"/>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115" name="Google Shape;115;p18"/>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116" name="Google Shape;116;p18"/>
          <p:cNvPicPr preferRelativeResize="0"/>
          <p:nvPr/>
        </p:nvPicPr>
        <p:blipFill>
          <a:blip r:embed="rId4">
            <a:alphaModFix/>
          </a:blip>
          <a:stretch>
            <a:fillRect/>
          </a:stretch>
        </p:blipFill>
        <p:spPr>
          <a:xfrm>
            <a:off x="5986850" y="918775"/>
            <a:ext cx="3094448" cy="2179599"/>
          </a:xfrm>
          <a:prstGeom prst="rect">
            <a:avLst/>
          </a:prstGeom>
          <a:noFill/>
          <a:ln>
            <a:noFill/>
          </a:ln>
        </p:spPr>
      </p:pic>
      <p:sp>
        <p:nvSpPr>
          <p:cNvPr id="117" name="Google Shape;117;p18"/>
          <p:cNvSpPr txBox="1"/>
          <p:nvPr/>
        </p:nvSpPr>
        <p:spPr>
          <a:xfrm>
            <a:off x="6330225" y="3131250"/>
            <a:ext cx="2763900" cy="390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Asset 3 </a:t>
            </a:r>
            <a:r>
              <a:rPr lang="en" sz="900">
                <a:solidFill>
                  <a:srgbClr val="595959"/>
                </a:solidFill>
                <a:latin typeface="Roboto"/>
                <a:ea typeface="Roboto"/>
                <a:cs typeface="Roboto"/>
                <a:sym typeface="Roboto"/>
              </a:rPr>
              <a:t>- </a:t>
            </a:r>
            <a:r>
              <a:rPr lang="en" sz="900">
                <a:solidFill>
                  <a:schemeClr val="dk2"/>
                </a:solidFill>
                <a:latin typeface="Roboto"/>
                <a:ea typeface="Roboto"/>
                <a:cs typeface="Roboto"/>
                <a:sym typeface="Roboto"/>
              </a:rPr>
              <a:t>Bitcoin S2F Cross Asset Model Graph</a:t>
            </a:r>
            <a:r>
              <a:rPr baseline="30000" lang="en" sz="900">
                <a:solidFill>
                  <a:schemeClr val="dk2"/>
                </a:solidFill>
                <a:latin typeface="Roboto"/>
                <a:ea typeface="Roboto"/>
                <a:cs typeface="Roboto"/>
                <a:sym typeface="Roboto"/>
              </a:rPr>
              <a:t>[1]</a:t>
            </a:r>
            <a:endParaRPr sz="900">
              <a:solidFill>
                <a:schemeClr val="dk2"/>
              </a:solidFill>
              <a:latin typeface="Roboto"/>
              <a:ea typeface="Roboto"/>
              <a:cs typeface="Roboto"/>
              <a:sym typeface="Roboto"/>
            </a:endParaRPr>
          </a:p>
          <a:p>
            <a:pPr indent="0" lvl="0" marL="0" marR="0" rtl="0" algn="ctr">
              <a:lnSpc>
                <a:spcPct val="115000"/>
              </a:lnSpc>
              <a:spcBef>
                <a:spcPts val="0"/>
              </a:spcBef>
              <a:spcAft>
                <a:spcPts val="0"/>
              </a:spcAft>
              <a:buNone/>
            </a:pPr>
            <a:r>
              <a:t/>
            </a:r>
            <a:endParaRPr sz="900">
              <a:solidFill>
                <a:schemeClr val="dk2"/>
              </a:solidFill>
              <a:latin typeface="Roboto"/>
              <a:ea typeface="Roboto"/>
              <a:cs typeface="Roboto"/>
              <a:sym typeface="Roboto"/>
            </a:endParaRPr>
          </a:p>
        </p:txBody>
      </p:sp>
      <p:pic>
        <p:nvPicPr>
          <p:cNvPr id="118" name="Google Shape;118;p18"/>
          <p:cNvPicPr preferRelativeResize="0"/>
          <p:nvPr/>
        </p:nvPicPr>
        <p:blipFill>
          <a:blip r:embed="rId5">
            <a:alphaModFix/>
          </a:blip>
          <a:stretch>
            <a:fillRect/>
          </a:stretch>
        </p:blipFill>
        <p:spPr>
          <a:xfrm>
            <a:off x="152400" y="983850"/>
            <a:ext cx="2976226" cy="2114525"/>
          </a:xfrm>
          <a:prstGeom prst="rect">
            <a:avLst/>
          </a:prstGeom>
          <a:noFill/>
          <a:ln>
            <a:noFill/>
          </a:ln>
        </p:spPr>
      </p:pic>
      <p:sp>
        <p:nvSpPr>
          <p:cNvPr id="119" name="Google Shape;119;p18"/>
          <p:cNvSpPr txBox="1"/>
          <p:nvPr/>
        </p:nvSpPr>
        <p:spPr>
          <a:xfrm>
            <a:off x="224800" y="3207450"/>
            <a:ext cx="2904000" cy="390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Asset 1 </a:t>
            </a:r>
            <a:r>
              <a:rPr lang="en" sz="900">
                <a:solidFill>
                  <a:srgbClr val="595959"/>
                </a:solidFill>
                <a:latin typeface="Roboto"/>
                <a:ea typeface="Roboto"/>
                <a:cs typeface="Roboto"/>
                <a:sym typeface="Roboto"/>
              </a:rPr>
              <a:t>- Correlation Heatmap between all features and BTC prices</a:t>
            </a:r>
            <a:endParaRPr baseline="30000" sz="900">
              <a:solidFill>
                <a:srgbClr val="595959"/>
              </a:solidFill>
              <a:latin typeface="Roboto"/>
              <a:ea typeface="Roboto"/>
              <a:cs typeface="Roboto"/>
              <a:sym typeface="Roboto"/>
            </a:endParaRPr>
          </a:p>
        </p:txBody>
      </p:sp>
      <p:sp>
        <p:nvSpPr>
          <p:cNvPr id="120" name="Google Shape;120;p18"/>
          <p:cNvSpPr txBox="1"/>
          <p:nvPr/>
        </p:nvSpPr>
        <p:spPr>
          <a:xfrm>
            <a:off x="3312550" y="3116100"/>
            <a:ext cx="2763900" cy="3903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Asset 2 </a:t>
            </a:r>
            <a:r>
              <a:rPr lang="en" sz="900">
                <a:solidFill>
                  <a:srgbClr val="595959"/>
                </a:solidFill>
                <a:latin typeface="Roboto"/>
                <a:ea typeface="Roboto"/>
                <a:cs typeface="Roboto"/>
                <a:sym typeface="Roboto"/>
              </a:rPr>
              <a:t>- </a:t>
            </a:r>
            <a:r>
              <a:rPr lang="en" sz="900">
                <a:solidFill>
                  <a:schemeClr val="dk2"/>
                </a:solidFill>
                <a:latin typeface="Roboto"/>
                <a:ea typeface="Roboto"/>
                <a:cs typeface="Roboto"/>
                <a:sym typeface="Roboto"/>
              </a:rPr>
              <a:t>Social Media Data Sentiment Analysis Polarity</a:t>
            </a:r>
            <a:endParaRPr sz="900">
              <a:solidFill>
                <a:srgbClr val="595959"/>
              </a:solidFill>
              <a:latin typeface="Roboto"/>
              <a:ea typeface="Roboto"/>
              <a:cs typeface="Roboto"/>
              <a:sym typeface="Roboto"/>
            </a:endParaRPr>
          </a:p>
        </p:txBody>
      </p:sp>
      <p:pic>
        <p:nvPicPr>
          <p:cNvPr id="121" name="Google Shape;121;p18">
            <a:hlinkClick r:id="rId6"/>
          </p:cNvPr>
          <p:cNvPicPr preferRelativeResize="0"/>
          <p:nvPr/>
        </p:nvPicPr>
        <p:blipFill>
          <a:blip r:embed="rId7">
            <a:alphaModFix/>
          </a:blip>
          <a:stretch>
            <a:fillRect/>
          </a:stretch>
        </p:blipFill>
        <p:spPr>
          <a:xfrm>
            <a:off x="8342688" y="4351601"/>
            <a:ext cx="714301" cy="714301"/>
          </a:xfrm>
          <a:prstGeom prst="rect">
            <a:avLst/>
          </a:prstGeom>
          <a:noFill/>
          <a:ln>
            <a:noFill/>
          </a:ln>
        </p:spPr>
      </p:pic>
      <p:pic>
        <p:nvPicPr>
          <p:cNvPr id="122" name="Google Shape;122;p18"/>
          <p:cNvPicPr preferRelativeResize="0"/>
          <p:nvPr/>
        </p:nvPicPr>
        <p:blipFill>
          <a:blip r:embed="rId8">
            <a:alphaModFix/>
          </a:blip>
          <a:stretch>
            <a:fillRect/>
          </a:stretch>
        </p:blipFill>
        <p:spPr>
          <a:xfrm>
            <a:off x="3271425" y="983850"/>
            <a:ext cx="2730625" cy="211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Data Gathering &amp; Processing</a:t>
            </a:r>
            <a:endParaRPr b="1" i="0" sz="3000" u="none" cap="none" strike="noStrike">
              <a:solidFill>
                <a:srgbClr val="FFFFFF"/>
              </a:solidFill>
              <a:latin typeface="Aleo"/>
              <a:ea typeface="Aleo"/>
              <a:cs typeface="Aleo"/>
              <a:sym typeface="Aleo"/>
            </a:endParaRPr>
          </a:p>
        </p:txBody>
      </p:sp>
      <p:pic>
        <p:nvPicPr>
          <p:cNvPr id="128" name="Google Shape;128;p19"/>
          <p:cNvPicPr preferRelativeResize="0"/>
          <p:nvPr/>
        </p:nvPicPr>
        <p:blipFill>
          <a:blip r:embed="rId3">
            <a:alphaModFix/>
          </a:blip>
          <a:stretch>
            <a:fillRect/>
          </a:stretch>
        </p:blipFill>
        <p:spPr>
          <a:xfrm>
            <a:off x="162519" y="999746"/>
            <a:ext cx="5124155" cy="1956975"/>
          </a:xfrm>
          <a:prstGeom prst="rect">
            <a:avLst/>
          </a:prstGeom>
          <a:noFill/>
          <a:ln>
            <a:noFill/>
          </a:ln>
        </p:spPr>
      </p:pic>
      <p:pic>
        <p:nvPicPr>
          <p:cNvPr id="129" name="Google Shape;129;p19"/>
          <p:cNvPicPr preferRelativeResize="0"/>
          <p:nvPr/>
        </p:nvPicPr>
        <p:blipFill>
          <a:blip r:embed="rId4">
            <a:alphaModFix/>
          </a:blip>
          <a:stretch>
            <a:fillRect/>
          </a:stretch>
        </p:blipFill>
        <p:spPr>
          <a:xfrm>
            <a:off x="3819375" y="2026712"/>
            <a:ext cx="5124151" cy="1134464"/>
          </a:xfrm>
          <a:prstGeom prst="rect">
            <a:avLst/>
          </a:prstGeom>
          <a:noFill/>
          <a:ln>
            <a:noFill/>
          </a:ln>
        </p:spPr>
      </p:pic>
      <p:sp>
        <p:nvSpPr>
          <p:cNvPr id="130" name="Google Shape;130;p19"/>
          <p:cNvSpPr txBox="1"/>
          <p:nvPr/>
        </p:nvSpPr>
        <p:spPr>
          <a:xfrm>
            <a:off x="4761275" y="3330750"/>
            <a:ext cx="3360600" cy="854100"/>
          </a:xfrm>
          <a:prstGeom prst="rect">
            <a:avLst/>
          </a:prstGeom>
          <a:solidFill>
            <a:srgbClr val="F08E1A"/>
          </a:solid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en" sz="1500">
                <a:solidFill>
                  <a:schemeClr val="lt1"/>
                </a:solidFill>
                <a:latin typeface="Roboto"/>
                <a:ea typeface="Roboto"/>
                <a:cs typeface="Roboto"/>
                <a:sym typeface="Roboto"/>
              </a:rPr>
              <a:t>C</a:t>
            </a:r>
            <a:r>
              <a:rPr lang="en" sz="1500">
                <a:solidFill>
                  <a:schemeClr val="lt1"/>
                </a:solidFill>
                <a:latin typeface="Roboto"/>
                <a:ea typeface="Roboto"/>
                <a:cs typeface="Roboto"/>
                <a:sym typeface="Roboto"/>
              </a:rPr>
              <a:t>lean aggregated data has </a:t>
            </a:r>
            <a:r>
              <a:rPr b="1" lang="en" sz="1500" u="sng">
                <a:solidFill>
                  <a:schemeClr val="lt1"/>
                </a:solidFill>
                <a:latin typeface="Roboto"/>
                <a:ea typeface="Roboto"/>
                <a:cs typeface="Roboto"/>
                <a:sym typeface="Roboto"/>
              </a:rPr>
              <a:t>4</a:t>
            </a:r>
            <a:r>
              <a:rPr b="1" lang="en" sz="1500" u="sng">
                <a:solidFill>
                  <a:schemeClr val="lt1"/>
                </a:solidFill>
                <a:latin typeface="Roboto"/>
                <a:ea typeface="Roboto"/>
                <a:cs typeface="Roboto"/>
                <a:sym typeface="Roboto"/>
              </a:rPr>
              <a:t>1,403 data points</a:t>
            </a:r>
            <a:r>
              <a:rPr lang="en" sz="1500">
                <a:solidFill>
                  <a:schemeClr val="lt1"/>
                </a:solidFill>
                <a:latin typeface="Roboto"/>
                <a:ea typeface="Roboto"/>
                <a:cs typeface="Roboto"/>
                <a:sym typeface="Roboto"/>
              </a:rPr>
              <a:t>,</a:t>
            </a:r>
            <a:r>
              <a:rPr lang="en" sz="1500">
                <a:solidFill>
                  <a:schemeClr val="lt1"/>
                </a:solidFill>
                <a:latin typeface="Roboto"/>
                <a:ea typeface="Roboto"/>
                <a:cs typeface="Roboto"/>
                <a:sym typeface="Roboto"/>
              </a:rPr>
              <a:t> </a:t>
            </a:r>
            <a:r>
              <a:rPr b="1" lang="en" sz="1500" u="sng">
                <a:solidFill>
                  <a:schemeClr val="lt1"/>
                </a:solidFill>
                <a:latin typeface="Roboto"/>
                <a:ea typeface="Roboto"/>
                <a:cs typeface="Roboto"/>
                <a:sym typeface="Roboto"/>
              </a:rPr>
              <a:t>1,488</a:t>
            </a:r>
            <a:r>
              <a:rPr b="1" lang="en" sz="1500" u="sng">
                <a:solidFill>
                  <a:schemeClr val="lt1"/>
                </a:solidFill>
                <a:latin typeface="Roboto"/>
                <a:ea typeface="Roboto"/>
                <a:cs typeface="Roboto"/>
                <a:sym typeface="Roboto"/>
              </a:rPr>
              <a:t> entries</a:t>
            </a:r>
            <a:r>
              <a:rPr lang="en" sz="1500">
                <a:solidFill>
                  <a:schemeClr val="lt1"/>
                </a:solidFill>
                <a:latin typeface="Roboto"/>
                <a:ea typeface="Roboto"/>
                <a:cs typeface="Roboto"/>
                <a:sym typeface="Roboto"/>
              </a:rPr>
              <a:t> &amp; </a:t>
            </a:r>
            <a:br>
              <a:rPr lang="en" sz="1500">
                <a:solidFill>
                  <a:schemeClr val="lt1"/>
                </a:solidFill>
                <a:latin typeface="Roboto"/>
                <a:ea typeface="Roboto"/>
                <a:cs typeface="Roboto"/>
                <a:sym typeface="Roboto"/>
              </a:rPr>
            </a:br>
            <a:r>
              <a:rPr b="1" lang="en" sz="1500" u="sng">
                <a:solidFill>
                  <a:schemeClr val="lt1"/>
                </a:solidFill>
                <a:latin typeface="Roboto"/>
                <a:ea typeface="Roboto"/>
                <a:cs typeface="Roboto"/>
                <a:sym typeface="Roboto"/>
              </a:rPr>
              <a:t>30 selected features</a:t>
            </a:r>
            <a:r>
              <a:rPr b="1" lang="en" sz="1500">
                <a:solidFill>
                  <a:schemeClr val="lt1"/>
                </a:solidFill>
                <a:latin typeface="Roboto"/>
                <a:ea typeface="Roboto"/>
                <a:cs typeface="Roboto"/>
                <a:sym typeface="Roboto"/>
              </a:rPr>
              <a:t>.</a:t>
            </a:r>
            <a:endParaRPr sz="1500">
              <a:solidFill>
                <a:schemeClr val="lt1"/>
              </a:solidFill>
              <a:latin typeface="Roboto"/>
              <a:ea typeface="Roboto"/>
              <a:cs typeface="Roboto"/>
              <a:sym typeface="Roboto"/>
            </a:endParaRPr>
          </a:p>
        </p:txBody>
      </p:sp>
      <p:sp>
        <p:nvSpPr>
          <p:cNvPr id="131" name="Google Shape;131;p19"/>
          <p:cNvSpPr txBox="1"/>
          <p:nvPr/>
        </p:nvSpPr>
        <p:spPr>
          <a:xfrm>
            <a:off x="3804450" y="1749800"/>
            <a:ext cx="1535100" cy="276900"/>
          </a:xfrm>
          <a:prstGeom prst="rect">
            <a:avLst/>
          </a:prstGeom>
          <a:solidFill>
            <a:schemeClr val="lt1"/>
          </a:solid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Selected columns:</a:t>
            </a:r>
            <a:endParaRPr sz="1200">
              <a:solidFill>
                <a:schemeClr val="dk1"/>
              </a:solidFill>
              <a:latin typeface="Roboto"/>
              <a:ea typeface="Roboto"/>
              <a:cs typeface="Roboto"/>
              <a:sym typeface="Roboto"/>
            </a:endParaRPr>
          </a:p>
        </p:txBody>
      </p:sp>
      <p:pic>
        <p:nvPicPr>
          <p:cNvPr id="132" name="Google Shape;132;p19"/>
          <p:cNvPicPr preferRelativeResize="0"/>
          <p:nvPr/>
        </p:nvPicPr>
        <p:blipFill rotWithShape="1">
          <a:blip r:embed="rId5">
            <a:alphaModFix/>
          </a:blip>
          <a:srcRect b="23395" l="12182" r="11725" t="19445"/>
          <a:stretch/>
        </p:blipFill>
        <p:spPr>
          <a:xfrm>
            <a:off x="6855494" y="4406758"/>
            <a:ext cx="1357144" cy="603988"/>
          </a:xfrm>
          <a:prstGeom prst="rect">
            <a:avLst/>
          </a:prstGeom>
          <a:noFill/>
          <a:ln>
            <a:noFill/>
          </a:ln>
        </p:spPr>
      </p:pic>
      <p:sp>
        <p:nvSpPr>
          <p:cNvPr id="133" name="Google Shape;133;p19"/>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pic>
        <p:nvPicPr>
          <p:cNvPr id="134" name="Google Shape;134;p19">
            <a:hlinkClick r:id="rId6"/>
          </p:cNvPr>
          <p:cNvPicPr preferRelativeResize="0"/>
          <p:nvPr/>
        </p:nvPicPr>
        <p:blipFill>
          <a:blip r:embed="rId7">
            <a:alphaModFix/>
          </a:blip>
          <a:stretch>
            <a:fillRect/>
          </a:stretch>
        </p:blipFill>
        <p:spPr>
          <a:xfrm>
            <a:off x="8342700" y="4351610"/>
            <a:ext cx="714299" cy="714282"/>
          </a:xfrm>
          <a:prstGeom prst="rect">
            <a:avLst/>
          </a:prstGeom>
          <a:noFill/>
          <a:ln>
            <a:noFill/>
          </a:ln>
        </p:spPr>
      </p:pic>
      <p:sp>
        <p:nvSpPr>
          <p:cNvPr id="135" name="Google Shape;135;p19"/>
          <p:cNvSpPr txBox="1"/>
          <p:nvPr/>
        </p:nvSpPr>
        <p:spPr>
          <a:xfrm>
            <a:off x="967325" y="3406800"/>
            <a:ext cx="2399100" cy="7020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lang="en" sz="1200">
                <a:solidFill>
                  <a:schemeClr val="dk1"/>
                </a:solidFill>
                <a:latin typeface="Roboto"/>
                <a:ea typeface="Roboto"/>
                <a:cs typeface="Roboto"/>
                <a:sym typeface="Roboto"/>
              </a:rPr>
              <a:t>From 1.6 million data points &amp; 123,791 rows from 20 data sources collected</a:t>
            </a:r>
            <a:endParaRPr sz="1200">
              <a:solidFill>
                <a:schemeClr val="dk1"/>
              </a:solidFill>
              <a:latin typeface="Roboto"/>
              <a:ea typeface="Roboto"/>
              <a:cs typeface="Roboto"/>
              <a:sym typeface="Roboto"/>
            </a:endParaRPr>
          </a:p>
        </p:txBody>
      </p:sp>
      <p:sp>
        <p:nvSpPr>
          <p:cNvPr id="136" name="Google Shape;136;p19"/>
          <p:cNvSpPr/>
          <p:nvPr/>
        </p:nvSpPr>
        <p:spPr>
          <a:xfrm>
            <a:off x="3544088" y="3561000"/>
            <a:ext cx="1039500" cy="241500"/>
          </a:xfrm>
          <a:prstGeom prst="rightArrow">
            <a:avLst>
              <a:gd fmla="val 50000" name="adj1"/>
              <a:gd fmla="val 50000" name="adj2"/>
            </a:avLst>
          </a:prstGeom>
          <a:solidFill>
            <a:srgbClr val="F08E1A"/>
          </a:solidFill>
          <a:ln cap="flat" cmpd="sng" w="9525">
            <a:solidFill>
              <a:srgbClr val="F08E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Prediction Strategy</a:t>
            </a:r>
            <a:endParaRPr b="1" i="0" sz="3000" u="none" cap="none" strike="noStrike">
              <a:solidFill>
                <a:srgbClr val="FFFFFF"/>
              </a:solidFill>
              <a:latin typeface="Aleo"/>
              <a:ea typeface="Aleo"/>
              <a:cs typeface="Aleo"/>
              <a:sym typeface="Aleo"/>
            </a:endParaRPr>
          </a:p>
        </p:txBody>
      </p:sp>
      <p:sp>
        <p:nvSpPr>
          <p:cNvPr id="142" name="Google Shape;142;p20"/>
          <p:cNvSpPr txBox="1"/>
          <p:nvPr/>
        </p:nvSpPr>
        <p:spPr>
          <a:xfrm>
            <a:off x="2165250" y="1072475"/>
            <a:ext cx="4813500" cy="3231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500">
                <a:solidFill>
                  <a:srgbClr val="595959"/>
                </a:solidFill>
                <a:latin typeface="Roboto"/>
                <a:ea typeface="Roboto"/>
                <a:cs typeface="Roboto"/>
                <a:sym typeface="Roboto"/>
              </a:rPr>
              <a:t>Prediction Horizon: </a:t>
            </a:r>
            <a:r>
              <a:rPr lang="en" sz="1500">
                <a:solidFill>
                  <a:srgbClr val="595959"/>
                </a:solidFill>
                <a:latin typeface="Roboto"/>
                <a:ea typeface="Roboto"/>
                <a:cs typeface="Roboto"/>
                <a:sym typeface="Roboto"/>
              </a:rPr>
              <a:t>January 2018 - September 2021</a:t>
            </a:r>
            <a:endParaRPr sz="1500">
              <a:solidFill>
                <a:srgbClr val="595959"/>
              </a:solidFill>
              <a:latin typeface="Roboto"/>
              <a:ea typeface="Roboto"/>
              <a:cs typeface="Roboto"/>
              <a:sym typeface="Roboto"/>
            </a:endParaRPr>
          </a:p>
        </p:txBody>
      </p:sp>
      <p:cxnSp>
        <p:nvCxnSpPr>
          <p:cNvPr id="143" name="Google Shape;143;p20"/>
          <p:cNvCxnSpPr/>
          <p:nvPr/>
        </p:nvCxnSpPr>
        <p:spPr>
          <a:xfrm>
            <a:off x="4453825" y="1632125"/>
            <a:ext cx="25200" cy="2912100"/>
          </a:xfrm>
          <a:prstGeom prst="straightConnector1">
            <a:avLst/>
          </a:prstGeom>
          <a:noFill/>
          <a:ln cap="flat" cmpd="sng" w="19050">
            <a:solidFill>
              <a:schemeClr val="dk2"/>
            </a:solidFill>
            <a:prstDash val="solid"/>
            <a:round/>
            <a:headEnd len="med" w="med" type="none"/>
            <a:tailEnd len="med" w="med" type="none"/>
          </a:ln>
        </p:spPr>
      </p:cxnSp>
      <p:sp>
        <p:nvSpPr>
          <p:cNvPr id="144" name="Google Shape;144;p20"/>
          <p:cNvSpPr txBox="1"/>
          <p:nvPr/>
        </p:nvSpPr>
        <p:spPr>
          <a:xfrm>
            <a:off x="196075" y="1707050"/>
            <a:ext cx="42702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500">
                <a:solidFill>
                  <a:srgbClr val="595959"/>
                </a:solidFill>
                <a:latin typeface="Roboto"/>
                <a:ea typeface="Roboto"/>
                <a:cs typeface="Roboto"/>
                <a:sym typeface="Roboto"/>
              </a:rPr>
              <a:t>Cryptocurrency Winter: </a:t>
            </a:r>
            <a:r>
              <a:rPr b="1" lang="en" sz="1500" u="sng">
                <a:solidFill>
                  <a:srgbClr val="595959"/>
                </a:solidFill>
                <a:latin typeface="Roboto"/>
                <a:ea typeface="Roboto"/>
                <a:cs typeface="Roboto"/>
                <a:sym typeface="Roboto"/>
              </a:rPr>
              <a:t>2018 Crash</a:t>
            </a:r>
            <a:endParaRPr b="1" sz="1500" u="sng">
              <a:solidFill>
                <a:srgbClr val="595959"/>
              </a:solidFill>
              <a:latin typeface="Roboto"/>
              <a:ea typeface="Roboto"/>
              <a:cs typeface="Roboto"/>
              <a:sym typeface="Roboto"/>
            </a:endParaRPr>
          </a:p>
        </p:txBody>
      </p:sp>
      <p:sp>
        <p:nvSpPr>
          <p:cNvPr id="145" name="Google Shape;145;p20"/>
          <p:cNvSpPr txBox="1"/>
          <p:nvPr/>
        </p:nvSpPr>
        <p:spPr>
          <a:xfrm>
            <a:off x="4572000" y="1707050"/>
            <a:ext cx="42702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500">
                <a:solidFill>
                  <a:srgbClr val="595959"/>
                </a:solidFill>
                <a:latin typeface="Roboto"/>
                <a:ea typeface="Roboto"/>
                <a:cs typeface="Roboto"/>
                <a:sym typeface="Roboto"/>
              </a:rPr>
              <a:t>Cryptocurrency Boom and Crash: </a:t>
            </a:r>
            <a:r>
              <a:rPr b="1" lang="en" sz="1500" u="sng">
                <a:solidFill>
                  <a:srgbClr val="595959"/>
                </a:solidFill>
                <a:latin typeface="Roboto"/>
                <a:ea typeface="Roboto"/>
                <a:cs typeface="Roboto"/>
                <a:sym typeface="Roboto"/>
              </a:rPr>
              <a:t>2020 Halving</a:t>
            </a:r>
            <a:endParaRPr sz="1200" u="sng">
              <a:solidFill>
                <a:srgbClr val="595959"/>
              </a:solidFill>
              <a:latin typeface="Roboto"/>
              <a:ea typeface="Roboto"/>
              <a:cs typeface="Roboto"/>
              <a:sym typeface="Roboto"/>
            </a:endParaRPr>
          </a:p>
        </p:txBody>
      </p:sp>
      <p:pic>
        <p:nvPicPr>
          <p:cNvPr id="146" name="Google Shape;146;p20"/>
          <p:cNvPicPr preferRelativeResize="0"/>
          <p:nvPr/>
        </p:nvPicPr>
        <p:blipFill rotWithShape="1">
          <a:blip r:embed="rId3">
            <a:alphaModFix/>
          </a:blip>
          <a:srcRect b="7226" l="4922" r="8422" t="8936"/>
          <a:stretch/>
        </p:blipFill>
        <p:spPr>
          <a:xfrm>
            <a:off x="4738900" y="2374100"/>
            <a:ext cx="4008102" cy="1938700"/>
          </a:xfrm>
          <a:prstGeom prst="rect">
            <a:avLst/>
          </a:prstGeom>
          <a:noFill/>
          <a:ln>
            <a:noFill/>
          </a:ln>
        </p:spPr>
      </p:pic>
      <p:pic>
        <p:nvPicPr>
          <p:cNvPr id="147" name="Google Shape;147;p20"/>
          <p:cNvPicPr preferRelativeResize="0"/>
          <p:nvPr/>
        </p:nvPicPr>
        <p:blipFill rotWithShape="1">
          <a:blip r:embed="rId4">
            <a:alphaModFix/>
          </a:blip>
          <a:srcRect b="23395" l="12182" r="11725" t="19445"/>
          <a:stretch/>
        </p:blipFill>
        <p:spPr>
          <a:xfrm>
            <a:off x="6855494" y="4406758"/>
            <a:ext cx="1357144" cy="603988"/>
          </a:xfrm>
          <a:prstGeom prst="rect">
            <a:avLst/>
          </a:prstGeom>
          <a:noFill/>
          <a:ln>
            <a:noFill/>
          </a:ln>
        </p:spPr>
      </p:pic>
      <p:sp>
        <p:nvSpPr>
          <p:cNvPr id="148" name="Google Shape;148;p20"/>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sp>
        <p:nvSpPr>
          <p:cNvPr id="149" name="Google Shape;149;p20"/>
          <p:cNvSpPr txBox="1"/>
          <p:nvPr/>
        </p:nvSpPr>
        <p:spPr>
          <a:xfrm>
            <a:off x="879175" y="2182550"/>
            <a:ext cx="29040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BTC Price From January 2018 - May 2020</a:t>
            </a:r>
            <a:endParaRPr baseline="30000" sz="900">
              <a:solidFill>
                <a:srgbClr val="595959"/>
              </a:solidFill>
              <a:latin typeface="Roboto"/>
              <a:ea typeface="Roboto"/>
              <a:cs typeface="Roboto"/>
              <a:sym typeface="Roboto"/>
            </a:endParaRPr>
          </a:p>
        </p:txBody>
      </p:sp>
      <p:sp>
        <p:nvSpPr>
          <p:cNvPr id="150" name="Google Shape;150;p20"/>
          <p:cNvSpPr txBox="1"/>
          <p:nvPr/>
        </p:nvSpPr>
        <p:spPr>
          <a:xfrm>
            <a:off x="5314525" y="2182550"/>
            <a:ext cx="29040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BTC Price from May 2020 - September 2021</a:t>
            </a:r>
            <a:endParaRPr baseline="30000" sz="900">
              <a:solidFill>
                <a:srgbClr val="595959"/>
              </a:solidFill>
              <a:latin typeface="Roboto"/>
              <a:ea typeface="Roboto"/>
              <a:cs typeface="Roboto"/>
              <a:sym typeface="Roboto"/>
            </a:endParaRPr>
          </a:p>
        </p:txBody>
      </p:sp>
      <p:pic>
        <p:nvPicPr>
          <p:cNvPr id="151" name="Google Shape;151;p20"/>
          <p:cNvPicPr preferRelativeResize="0"/>
          <p:nvPr/>
        </p:nvPicPr>
        <p:blipFill>
          <a:blip r:embed="rId5">
            <a:alphaModFix/>
          </a:blip>
          <a:stretch>
            <a:fillRect/>
          </a:stretch>
        </p:blipFill>
        <p:spPr>
          <a:xfrm>
            <a:off x="468400" y="2374100"/>
            <a:ext cx="3725544" cy="1938700"/>
          </a:xfrm>
          <a:prstGeom prst="rect">
            <a:avLst/>
          </a:prstGeom>
          <a:noFill/>
          <a:ln>
            <a:noFill/>
          </a:ln>
        </p:spPr>
      </p:pic>
      <p:pic>
        <p:nvPicPr>
          <p:cNvPr id="152" name="Google Shape;152;p20">
            <a:hlinkClick r:id="rId6"/>
          </p:cNvPr>
          <p:cNvPicPr preferRelativeResize="0"/>
          <p:nvPr/>
        </p:nvPicPr>
        <p:blipFill>
          <a:blip r:embed="rId7">
            <a:alphaModFix/>
          </a:blip>
          <a:stretch>
            <a:fillRect/>
          </a:stretch>
        </p:blipFill>
        <p:spPr>
          <a:xfrm>
            <a:off x="8342700" y="4351925"/>
            <a:ext cx="714301" cy="714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Prediction Strategy</a:t>
            </a:r>
            <a:endParaRPr b="1" i="0" sz="3000" u="none" cap="none" strike="noStrike">
              <a:solidFill>
                <a:srgbClr val="FFFFFF"/>
              </a:solidFill>
              <a:latin typeface="Aleo"/>
              <a:ea typeface="Aleo"/>
              <a:cs typeface="Aleo"/>
              <a:sym typeface="Aleo"/>
            </a:endParaRPr>
          </a:p>
        </p:txBody>
      </p:sp>
      <p:sp>
        <p:nvSpPr>
          <p:cNvPr id="158" name="Google Shape;158;p21"/>
          <p:cNvSpPr txBox="1"/>
          <p:nvPr/>
        </p:nvSpPr>
        <p:spPr>
          <a:xfrm>
            <a:off x="196075" y="977200"/>
            <a:ext cx="85407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en" sz="1500">
                <a:solidFill>
                  <a:srgbClr val="595959"/>
                </a:solidFill>
                <a:latin typeface="Roboto"/>
                <a:ea typeface="Roboto"/>
                <a:cs typeface="Roboto"/>
                <a:sym typeface="Roboto"/>
              </a:rPr>
              <a:t>Prediction Frequency:</a:t>
            </a:r>
            <a:r>
              <a:rPr lang="en" sz="1500">
                <a:solidFill>
                  <a:srgbClr val="595959"/>
                </a:solidFill>
                <a:latin typeface="Roboto"/>
                <a:ea typeface="Roboto"/>
                <a:cs typeface="Roboto"/>
                <a:sym typeface="Roboto"/>
              </a:rPr>
              <a:t> Monthly (1M) for SARIMA &amp; Daily (1D) for LSTM </a:t>
            </a:r>
            <a:endParaRPr b="1" sz="1500">
              <a:solidFill>
                <a:srgbClr val="595959"/>
              </a:solidFill>
              <a:latin typeface="Roboto"/>
              <a:ea typeface="Roboto"/>
              <a:cs typeface="Roboto"/>
              <a:sym typeface="Roboto"/>
            </a:endParaRPr>
          </a:p>
        </p:txBody>
      </p:sp>
      <p:cxnSp>
        <p:nvCxnSpPr>
          <p:cNvPr id="159" name="Google Shape;159;p21"/>
          <p:cNvCxnSpPr/>
          <p:nvPr/>
        </p:nvCxnSpPr>
        <p:spPr>
          <a:xfrm>
            <a:off x="4466625" y="1649900"/>
            <a:ext cx="20400" cy="2955600"/>
          </a:xfrm>
          <a:prstGeom prst="straightConnector1">
            <a:avLst/>
          </a:prstGeom>
          <a:noFill/>
          <a:ln cap="flat" cmpd="sng" w="19050">
            <a:solidFill>
              <a:schemeClr val="dk2"/>
            </a:solidFill>
            <a:prstDash val="solid"/>
            <a:round/>
            <a:headEnd len="med" w="med" type="none"/>
            <a:tailEnd len="med" w="med" type="none"/>
          </a:ln>
        </p:spPr>
      </p:cxnSp>
      <p:sp>
        <p:nvSpPr>
          <p:cNvPr id="160" name="Google Shape;160;p21"/>
          <p:cNvSpPr txBox="1"/>
          <p:nvPr/>
        </p:nvSpPr>
        <p:spPr>
          <a:xfrm>
            <a:off x="196075" y="1263750"/>
            <a:ext cx="8540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u="sng">
                <a:solidFill>
                  <a:srgbClr val="595959"/>
                </a:solidFill>
                <a:latin typeface="Roboto"/>
                <a:ea typeface="Roboto"/>
                <a:cs typeface="Roboto"/>
                <a:sym typeface="Roboto"/>
              </a:rPr>
              <a:t>Model Selection</a:t>
            </a:r>
            <a:endParaRPr b="1" u="sng">
              <a:solidFill>
                <a:srgbClr val="595959"/>
              </a:solidFill>
              <a:latin typeface="Roboto"/>
              <a:ea typeface="Roboto"/>
              <a:cs typeface="Roboto"/>
              <a:sym typeface="Roboto"/>
            </a:endParaRPr>
          </a:p>
        </p:txBody>
      </p:sp>
      <p:pic>
        <p:nvPicPr>
          <p:cNvPr id="161" name="Google Shape;161;p21"/>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162" name="Google Shape;162;p21"/>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pSp>
        <p:nvGrpSpPr>
          <p:cNvPr id="163" name="Google Shape;163;p21"/>
          <p:cNvGrpSpPr/>
          <p:nvPr/>
        </p:nvGrpSpPr>
        <p:grpSpPr>
          <a:xfrm>
            <a:off x="89700" y="1550350"/>
            <a:ext cx="4305225" cy="2974125"/>
            <a:chOff x="4536975" y="1554650"/>
            <a:chExt cx="4305225" cy="2974125"/>
          </a:xfrm>
        </p:grpSpPr>
        <p:sp>
          <p:nvSpPr>
            <p:cNvPr id="164" name="Google Shape;164;p21"/>
            <p:cNvSpPr txBox="1"/>
            <p:nvPr/>
          </p:nvSpPr>
          <p:spPr>
            <a:xfrm>
              <a:off x="4572000" y="1554650"/>
              <a:ext cx="4270200" cy="5391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350">
                  <a:solidFill>
                    <a:srgbClr val="595959"/>
                  </a:solidFill>
                  <a:highlight>
                    <a:srgbClr val="FFFFFF"/>
                  </a:highlight>
                  <a:latin typeface="Roboto"/>
                  <a:ea typeface="Roboto"/>
                  <a:cs typeface="Roboto"/>
                  <a:sym typeface="Roboto"/>
                </a:rPr>
                <a:t>Seasonal Autoregressive Integrated </a:t>
              </a:r>
              <a:br>
                <a:rPr b="1" lang="en" sz="1350">
                  <a:solidFill>
                    <a:srgbClr val="595959"/>
                  </a:solidFill>
                  <a:highlight>
                    <a:srgbClr val="FFFFFF"/>
                  </a:highlight>
                  <a:latin typeface="Roboto"/>
                  <a:ea typeface="Roboto"/>
                  <a:cs typeface="Roboto"/>
                  <a:sym typeface="Roboto"/>
                </a:rPr>
              </a:br>
              <a:r>
                <a:rPr b="1" lang="en" sz="1350">
                  <a:solidFill>
                    <a:srgbClr val="595959"/>
                  </a:solidFill>
                  <a:highlight>
                    <a:srgbClr val="FFFFFF"/>
                  </a:highlight>
                  <a:latin typeface="Roboto"/>
                  <a:ea typeface="Roboto"/>
                  <a:cs typeface="Roboto"/>
                  <a:sym typeface="Roboto"/>
                </a:rPr>
                <a:t>Moving Average (</a:t>
              </a:r>
              <a:r>
                <a:rPr b="1" lang="en" sz="1350">
                  <a:solidFill>
                    <a:srgbClr val="595959"/>
                  </a:solidFill>
                  <a:latin typeface="Roboto"/>
                  <a:ea typeface="Roboto"/>
                  <a:cs typeface="Roboto"/>
                  <a:sym typeface="Roboto"/>
                </a:rPr>
                <a:t>SARIMA)</a:t>
              </a:r>
              <a:endParaRPr b="1" sz="1350">
                <a:solidFill>
                  <a:srgbClr val="595959"/>
                </a:solidFill>
                <a:latin typeface="Roboto"/>
                <a:ea typeface="Roboto"/>
                <a:cs typeface="Roboto"/>
                <a:sym typeface="Roboto"/>
              </a:endParaRPr>
            </a:p>
          </p:txBody>
        </p:sp>
        <p:sp>
          <p:nvSpPr>
            <p:cNvPr id="165" name="Google Shape;165;p21"/>
            <p:cNvSpPr txBox="1"/>
            <p:nvPr/>
          </p:nvSpPr>
          <p:spPr>
            <a:xfrm>
              <a:off x="4536975" y="3614375"/>
              <a:ext cx="4270200" cy="9144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Traditional </a:t>
              </a:r>
              <a:r>
                <a:rPr lang="en" sz="1200">
                  <a:solidFill>
                    <a:srgbClr val="595959"/>
                  </a:solidFill>
                  <a:latin typeface="Roboto"/>
                  <a:ea typeface="Roboto"/>
                  <a:cs typeface="Roboto"/>
                  <a:sym typeface="Roboto"/>
                </a:rPr>
                <a:t>basic</a:t>
              </a:r>
              <a:r>
                <a:rPr lang="en" sz="1200">
                  <a:solidFill>
                    <a:srgbClr val="595959"/>
                  </a:solidFill>
                  <a:latin typeface="Roboto"/>
                  <a:ea typeface="Roboto"/>
                  <a:cs typeface="Roboto"/>
                  <a:sym typeface="Roboto"/>
                </a:rPr>
                <a:t> methodology for financial time series.</a:t>
              </a:r>
              <a:endParaRPr sz="1200">
                <a:solidFill>
                  <a:srgbClr val="595959"/>
                </a:solidFill>
                <a:latin typeface="Roboto"/>
                <a:ea typeface="Roboto"/>
                <a:cs typeface="Roboto"/>
                <a:sym typeface="Roboto"/>
              </a:endParaRPr>
            </a:p>
            <a:p>
              <a:pPr indent="-304800" lvl="0" marL="457200" marR="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Requires the linear variation in the stock prices to remain stationary</a:t>
              </a:r>
              <a:r>
                <a:rPr baseline="30000" lang="en" sz="1200">
                  <a:solidFill>
                    <a:schemeClr val="dk2"/>
                  </a:solidFill>
                  <a:latin typeface="Roboto"/>
                  <a:ea typeface="Roboto"/>
                  <a:cs typeface="Roboto"/>
                  <a:sym typeface="Roboto"/>
                </a:rPr>
                <a:t>[4]</a:t>
              </a:r>
              <a:r>
                <a:rPr lang="en" sz="1200">
                  <a:solidFill>
                    <a:srgbClr val="595959"/>
                  </a:solidFill>
                  <a:latin typeface="Roboto"/>
                  <a:ea typeface="Roboto"/>
                  <a:cs typeface="Roboto"/>
                  <a:sym typeface="Roboto"/>
                </a:rPr>
                <a:t>.</a:t>
              </a:r>
              <a:endParaRPr sz="1200">
                <a:solidFill>
                  <a:srgbClr val="595959"/>
                </a:solidFill>
                <a:latin typeface="Roboto"/>
                <a:ea typeface="Roboto"/>
                <a:cs typeface="Roboto"/>
                <a:sym typeface="Roboto"/>
              </a:endParaRPr>
            </a:p>
          </p:txBody>
        </p:sp>
        <p:pic>
          <p:nvPicPr>
            <p:cNvPr id="166" name="Google Shape;166;p21"/>
            <p:cNvPicPr preferRelativeResize="0"/>
            <p:nvPr/>
          </p:nvPicPr>
          <p:blipFill>
            <a:blip r:embed="rId4">
              <a:alphaModFix/>
            </a:blip>
            <a:stretch>
              <a:fillRect/>
            </a:stretch>
          </p:blipFill>
          <p:spPr>
            <a:xfrm>
              <a:off x="5803635" y="2139624"/>
              <a:ext cx="1879265" cy="1312925"/>
            </a:xfrm>
            <a:prstGeom prst="rect">
              <a:avLst/>
            </a:prstGeom>
            <a:noFill/>
            <a:ln>
              <a:noFill/>
            </a:ln>
          </p:spPr>
        </p:pic>
      </p:grpSp>
      <p:sp>
        <p:nvSpPr>
          <p:cNvPr id="167" name="Google Shape;167;p21"/>
          <p:cNvSpPr txBox="1"/>
          <p:nvPr/>
        </p:nvSpPr>
        <p:spPr>
          <a:xfrm>
            <a:off x="931638" y="3406825"/>
            <a:ext cx="2763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Asset 4</a:t>
            </a:r>
            <a:r>
              <a:rPr lang="en" sz="900">
                <a:solidFill>
                  <a:srgbClr val="595959"/>
                </a:solidFill>
                <a:latin typeface="Roboto"/>
                <a:ea typeface="Roboto"/>
                <a:cs typeface="Roboto"/>
                <a:sym typeface="Roboto"/>
              </a:rPr>
              <a:t> - SARIMA Thought Process</a:t>
            </a:r>
            <a:endParaRPr baseline="30000" sz="900">
              <a:solidFill>
                <a:srgbClr val="595959"/>
              </a:solidFill>
              <a:latin typeface="Roboto"/>
              <a:ea typeface="Roboto"/>
              <a:cs typeface="Roboto"/>
              <a:sym typeface="Roboto"/>
            </a:endParaRPr>
          </a:p>
        </p:txBody>
      </p:sp>
      <p:pic>
        <p:nvPicPr>
          <p:cNvPr id="168" name="Google Shape;168;p21">
            <a:hlinkClick r:id="rId5"/>
          </p:cNvPr>
          <p:cNvPicPr preferRelativeResize="0"/>
          <p:nvPr/>
        </p:nvPicPr>
        <p:blipFill>
          <a:blip r:embed="rId6">
            <a:alphaModFix/>
          </a:blip>
          <a:stretch>
            <a:fillRect/>
          </a:stretch>
        </p:blipFill>
        <p:spPr>
          <a:xfrm>
            <a:off x="8342700" y="4351925"/>
            <a:ext cx="714301" cy="714301"/>
          </a:xfrm>
          <a:prstGeom prst="rect">
            <a:avLst/>
          </a:prstGeom>
          <a:noFill/>
          <a:ln>
            <a:noFill/>
          </a:ln>
        </p:spPr>
      </p:pic>
      <p:grpSp>
        <p:nvGrpSpPr>
          <p:cNvPr id="169" name="Google Shape;169;p21"/>
          <p:cNvGrpSpPr/>
          <p:nvPr/>
        </p:nvGrpSpPr>
        <p:grpSpPr>
          <a:xfrm>
            <a:off x="4581475" y="1550350"/>
            <a:ext cx="4270200" cy="2831950"/>
            <a:chOff x="196075" y="1630850"/>
            <a:chExt cx="4270200" cy="2831950"/>
          </a:xfrm>
        </p:grpSpPr>
        <p:sp>
          <p:nvSpPr>
            <p:cNvPr id="170" name="Google Shape;170;p21"/>
            <p:cNvSpPr txBox="1"/>
            <p:nvPr/>
          </p:nvSpPr>
          <p:spPr>
            <a:xfrm>
              <a:off x="196075" y="1630850"/>
              <a:ext cx="4270200" cy="3000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1350">
                  <a:solidFill>
                    <a:srgbClr val="595959"/>
                  </a:solidFill>
                  <a:latin typeface="Roboto"/>
                  <a:ea typeface="Roboto"/>
                  <a:cs typeface="Roboto"/>
                  <a:sym typeface="Roboto"/>
                </a:rPr>
                <a:t>Long-Short Term Memory (LSTM)</a:t>
              </a:r>
              <a:endParaRPr sz="1350">
                <a:solidFill>
                  <a:srgbClr val="595959"/>
                </a:solidFill>
                <a:latin typeface="Roboto"/>
                <a:ea typeface="Roboto"/>
                <a:cs typeface="Roboto"/>
                <a:sym typeface="Roboto"/>
              </a:endParaRPr>
            </a:p>
          </p:txBody>
        </p:sp>
        <p:sp>
          <p:nvSpPr>
            <p:cNvPr id="171" name="Google Shape;171;p21"/>
            <p:cNvSpPr txBox="1"/>
            <p:nvPr/>
          </p:nvSpPr>
          <p:spPr>
            <a:xfrm>
              <a:off x="222925" y="3548400"/>
              <a:ext cx="4216500" cy="9144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Suitable for time series prediction, commonly used to predict stock prices</a:t>
              </a:r>
              <a:r>
                <a:rPr baseline="30000" lang="en" sz="1200">
                  <a:solidFill>
                    <a:srgbClr val="595959"/>
                  </a:solidFill>
                  <a:latin typeface="Roboto"/>
                  <a:ea typeface="Roboto"/>
                  <a:cs typeface="Roboto"/>
                  <a:sym typeface="Roboto"/>
                </a:rPr>
                <a:t>[3]</a:t>
              </a:r>
              <a:r>
                <a:rPr lang="en" sz="1200">
                  <a:solidFill>
                    <a:srgbClr val="595959"/>
                  </a:solidFill>
                  <a:latin typeface="Roboto"/>
                  <a:ea typeface="Roboto"/>
                  <a:cs typeface="Roboto"/>
                  <a:sym typeface="Roboto"/>
                </a:rPr>
                <a:t>.</a:t>
              </a:r>
              <a:endParaRPr sz="1200">
                <a:solidFill>
                  <a:srgbClr val="595959"/>
                </a:solidFill>
                <a:latin typeface="Roboto"/>
                <a:ea typeface="Roboto"/>
                <a:cs typeface="Roboto"/>
                <a:sym typeface="Roboto"/>
              </a:endParaRPr>
            </a:p>
            <a:p>
              <a:pPr indent="-304800" lvl="0" marL="457200" marR="0" rtl="0" algn="l">
                <a:lnSpc>
                  <a:spcPct val="115000"/>
                </a:lnSpc>
                <a:spcBef>
                  <a:spcPts val="0"/>
                </a:spcBef>
                <a:spcAft>
                  <a:spcPts val="0"/>
                </a:spcAft>
                <a:buClr>
                  <a:srgbClr val="595959"/>
                </a:buClr>
                <a:buSzPts val="1200"/>
                <a:buFont typeface="Roboto"/>
                <a:buChar char="●"/>
              </a:pPr>
              <a:r>
                <a:rPr lang="en" sz="1200">
                  <a:solidFill>
                    <a:srgbClr val="595959"/>
                  </a:solidFill>
                  <a:latin typeface="Roboto"/>
                  <a:ea typeface="Roboto"/>
                  <a:cs typeface="Roboto"/>
                  <a:sym typeface="Roboto"/>
                </a:rPr>
                <a:t>Able to resolve the problem of long-term dependence with internal gate mechanisms</a:t>
              </a:r>
              <a:r>
                <a:rPr baseline="30000" lang="en" sz="1200">
                  <a:solidFill>
                    <a:schemeClr val="dk2"/>
                  </a:solidFill>
                  <a:latin typeface="Roboto"/>
                  <a:ea typeface="Roboto"/>
                  <a:cs typeface="Roboto"/>
                  <a:sym typeface="Roboto"/>
                </a:rPr>
                <a:t>[2]</a:t>
              </a:r>
              <a:r>
                <a:rPr lang="en" sz="1200">
                  <a:solidFill>
                    <a:srgbClr val="595959"/>
                  </a:solidFill>
                  <a:latin typeface="Roboto"/>
                  <a:ea typeface="Roboto"/>
                  <a:cs typeface="Roboto"/>
                  <a:sym typeface="Roboto"/>
                </a:rPr>
                <a:t>.</a:t>
              </a:r>
              <a:endParaRPr sz="1200">
                <a:solidFill>
                  <a:srgbClr val="595959"/>
                </a:solidFill>
                <a:latin typeface="Roboto"/>
                <a:ea typeface="Roboto"/>
                <a:cs typeface="Roboto"/>
                <a:sym typeface="Roboto"/>
              </a:endParaRPr>
            </a:p>
          </p:txBody>
        </p:sp>
        <p:pic>
          <p:nvPicPr>
            <p:cNvPr id="172" name="Google Shape;172;p21"/>
            <p:cNvPicPr preferRelativeResize="0"/>
            <p:nvPr/>
          </p:nvPicPr>
          <p:blipFill>
            <a:blip r:embed="rId7">
              <a:alphaModFix/>
            </a:blip>
            <a:stretch>
              <a:fillRect/>
            </a:stretch>
          </p:blipFill>
          <p:spPr>
            <a:xfrm>
              <a:off x="674802" y="2144188"/>
              <a:ext cx="3312724" cy="1212900"/>
            </a:xfrm>
            <a:prstGeom prst="rect">
              <a:avLst/>
            </a:prstGeom>
            <a:noFill/>
            <a:ln>
              <a:noFill/>
            </a:ln>
          </p:spPr>
        </p:pic>
        <p:sp>
          <p:nvSpPr>
            <p:cNvPr id="173" name="Google Shape;173;p21"/>
            <p:cNvSpPr txBox="1"/>
            <p:nvPr/>
          </p:nvSpPr>
          <p:spPr>
            <a:xfrm>
              <a:off x="949225" y="3375500"/>
              <a:ext cx="2763900" cy="2307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lang="en" sz="900">
                  <a:solidFill>
                    <a:srgbClr val="595959"/>
                  </a:solidFill>
                  <a:latin typeface="Roboto"/>
                  <a:ea typeface="Roboto"/>
                  <a:cs typeface="Roboto"/>
                  <a:sym typeface="Roboto"/>
                </a:rPr>
                <a:t>Asset</a:t>
              </a:r>
              <a:r>
                <a:rPr b="1" lang="en" sz="900">
                  <a:solidFill>
                    <a:srgbClr val="595959"/>
                  </a:solidFill>
                  <a:latin typeface="Roboto"/>
                  <a:ea typeface="Roboto"/>
                  <a:cs typeface="Roboto"/>
                  <a:sym typeface="Roboto"/>
                </a:rPr>
                <a:t> 5</a:t>
              </a:r>
              <a:r>
                <a:rPr lang="en" sz="900">
                  <a:solidFill>
                    <a:srgbClr val="595959"/>
                  </a:solidFill>
                  <a:latin typeface="Roboto"/>
                  <a:ea typeface="Roboto"/>
                  <a:cs typeface="Roboto"/>
                  <a:sym typeface="Roboto"/>
                </a:rPr>
                <a:t> - Internal Structure of LSTM</a:t>
              </a:r>
              <a:r>
                <a:rPr baseline="30000" lang="en" sz="900">
                  <a:solidFill>
                    <a:srgbClr val="595959"/>
                  </a:solidFill>
                  <a:latin typeface="Roboto"/>
                  <a:ea typeface="Roboto"/>
                  <a:cs typeface="Roboto"/>
                  <a:sym typeface="Roboto"/>
                </a:rPr>
                <a:t>[2]</a:t>
              </a:r>
              <a:endParaRPr baseline="30000" sz="900">
                <a:solidFill>
                  <a:srgbClr val="595959"/>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p:nvPr/>
        </p:nvSpPr>
        <p:spPr>
          <a:xfrm>
            <a:off x="0" y="4650"/>
            <a:ext cx="9144000" cy="831300"/>
          </a:xfrm>
          <a:prstGeom prst="rect">
            <a:avLst/>
          </a:prstGeom>
          <a:solidFill>
            <a:srgbClr val="F08E1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3000">
                <a:solidFill>
                  <a:srgbClr val="FFFFFF"/>
                </a:solidFill>
                <a:latin typeface="Aleo"/>
                <a:ea typeface="Aleo"/>
                <a:cs typeface="Aleo"/>
                <a:sym typeface="Aleo"/>
              </a:rPr>
              <a:t>Time Series Modelling</a:t>
            </a:r>
            <a:endParaRPr b="1" i="0" sz="3000" u="none" cap="none" strike="noStrike">
              <a:solidFill>
                <a:srgbClr val="FFFFFF"/>
              </a:solidFill>
              <a:latin typeface="Aleo"/>
              <a:ea typeface="Aleo"/>
              <a:cs typeface="Aleo"/>
              <a:sym typeface="Aleo"/>
            </a:endParaRPr>
          </a:p>
        </p:txBody>
      </p:sp>
      <p:pic>
        <p:nvPicPr>
          <p:cNvPr id="179" name="Google Shape;179;p22"/>
          <p:cNvPicPr preferRelativeResize="0"/>
          <p:nvPr/>
        </p:nvPicPr>
        <p:blipFill rotWithShape="1">
          <a:blip r:embed="rId3">
            <a:alphaModFix/>
          </a:blip>
          <a:srcRect b="23395" l="12182" r="11725" t="19445"/>
          <a:stretch/>
        </p:blipFill>
        <p:spPr>
          <a:xfrm>
            <a:off x="6855494" y="4406758"/>
            <a:ext cx="1357144" cy="603988"/>
          </a:xfrm>
          <a:prstGeom prst="rect">
            <a:avLst/>
          </a:prstGeom>
          <a:noFill/>
          <a:ln>
            <a:noFill/>
          </a:ln>
        </p:spPr>
      </p:pic>
      <p:sp>
        <p:nvSpPr>
          <p:cNvPr id="180" name="Google Shape;180;p22"/>
          <p:cNvSpPr txBox="1"/>
          <p:nvPr/>
        </p:nvSpPr>
        <p:spPr>
          <a:xfrm>
            <a:off x="89700" y="4656750"/>
            <a:ext cx="73794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 sz="1700" u="none" cap="none" strike="noStrike">
                <a:solidFill>
                  <a:srgbClr val="595959"/>
                </a:solidFill>
                <a:latin typeface="Aleo"/>
                <a:ea typeface="Aleo"/>
                <a:cs typeface="Aleo"/>
                <a:sym typeface="Aleo"/>
              </a:rPr>
              <a:t>DBA5102 Group Project</a:t>
            </a:r>
            <a:r>
              <a:rPr b="1" lang="en" sz="1700">
                <a:solidFill>
                  <a:srgbClr val="595959"/>
                </a:solidFill>
                <a:latin typeface="Aleo"/>
                <a:ea typeface="Aleo"/>
                <a:cs typeface="Aleo"/>
                <a:sym typeface="Aleo"/>
              </a:rPr>
              <a:t>: Predicting Bitcoin Prices</a:t>
            </a:r>
            <a:endParaRPr b="1" sz="1700">
              <a:solidFill>
                <a:srgbClr val="595959"/>
              </a:solidFill>
              <a:latin typeface="Aleo"/>
              <a:ea typeface="Aleo"/>
              <a:cs typeface="Aleo"/>
              <a:sym typeface="Aleo"/>
            </a:endParaRPr>
          </a:p>
        </p:txBody>
      </p:sp>
      <p:graphicFrame>
        <p:nvGraphicFramePr>
          <p:cNvPr id="181" name="Google Shape;181;p22"/>
          <p:cNvGraphicFramePr/>
          <p:nvPr/>
        </p:nvGraphicFramePr>
        <p:xfrm>
          <a:off x="229013" y="1029975"/>
          <a:ext cx="3000000" cy="3000000"/>
        </p:xfrm>
        <a:graphic>
          <a:graphicData uri="http://schemas.openxmlformats.org/drawingml/2006/table">
            <a:tbl>
              <a:tblPr>
                <a:noFill/>
                <a:tableStyleId>{18EDDC0D-B7DF-4177-B4C2-EF76D3ED6EF8}</a:tableStyleId>
              </a:tblPr>
              <a:tblGrid>
                <a:gridCol w="2156425"/>
                <a:gridCol w="2156425"/>
                <a:gridCol w="1894175"/>
                <a:gridCol w="2428425"/>
              </a:tblGrid>
              <a:tr h="374875">
                <a:tc>
                  <a:txBody>
                    <a:bodyPr/>
                    <a:lstStyle/>
                    <a:p>
                      <a:pPr indent="0" lvl="0" marL="0" rtl="0" algn="ctr">
                        <a:lnSpc>
                          <a:spcPct val="115000"/>
                        </a:lnSpc>
                        <a:spcBef>
                          <a:spcPts val="0"/>
                        </a:spcBef>
                        <a:spcAft>
                          <a:spcPts val="0"/>
                        </a:spcAft>
                        <a:buNone/>
                      </a:pPr>
                      <a:r>
                        <a:rPr b="1" lang="en" sz="1200">
                          <a:latin typeface="Roboto"/>
                          <a:ea typeface="Roboto"/>
                          <a:cs typeface="Roboto"/>
                          <a:sym typeface="Roboto"/>
                        </a:rPr>
                        <a:t>Feature Used</a:t>
                      </a:r>
                      <a:endParaRPr b="1"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Roboto"/>
                          <a:ea typeface="Roboto"/>
                          <a:cs typeface="Roboto"/>
                          <a:sym typeface="Roboto"/>
                        </a:rPr>
                        <a:t>Time Frame</a:t>
                      </a:r>
                      <a:endParaRPr b="1"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Roboto"/>
                          <a:ea typeface="Roboto"/>
                          <a:cs typeface="Roboto"/>
                          <a:sym typeface="Roboto"/>
                        </a:rPr>
                        <a:t>Data Used</a:t>
                      </a:r>
                      <a:endParaRPr b="1"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Roboto"/>
                          <a:ea typeface="Roboto"/>
                          <a:cs typeface="Roboto"/>
                          <a:sym typeface="Roboto"/>
                        </a:rPr>
                        <a:t>Validation </a:t>
                      </a:r>
                      <a:r>
                        <a:rPr b="1" lang="en" sz="1200">
                          <a:latin typeface="Roboto"/>
                          <a:ea typeface="Roboto"/>
                          <a:cs typeface="Roboto"/>
                          <a:sym typeface="Roboto"/>
                        </a:rPr>
                        <a:t>Horizon</a:t>
                      </a:r>
                      <a:endParaRPr b="1"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7650">
                <a:tc>
                  <a:txBody>
                    <a:bodyPr/>
                    <a:lstStyle/>
                    <a:p>
                      <a:pPr indent="0" lvl="0" marL="0" rtl="0" algn="ctr">
                        <a:lnSpc>
                          <a:spcPct val="115000"/>
                        </a:lnSpc>
                        <a:spcBef>
                          <a:spcPts val="0"/>
                        </a:spcBef>
                        <a:spcAft>
                          <a:spcPts val="0"/>
                        </a:spcAft>
                        <a:buNone/>
                      </a:pPr>
                      <a:r>
                        <a:rPr lang="en" sz="1200">
                          <a:latin typeface="Roboto"/>
                          <a:ea typeface="Roboto"/>
                          <a:cs typeface="Roboto"/>
                          <a:sym typeface="Roboto"/>
                        </a:rPr>
                        <a:t>Bitcoin</a:t>
                      </a:r>
                      <a:r>
                        <a:rPr lang="en" sz="1200">
                          <a:latin typeface="Roboto"/>
                          <a:ea typeface="Roboto"/>
                          <a:cs typeface="Roboto"/>
                          <a:sym typeface="Roboto"/>
                        </a:rPr>
                        <a:t> Closing</a:t>
                      </a:r>
                      <a:r>
                        <a:rPr lang="en" sz="1200">
                          <a:latin typeface="Roboto"/>
                          <a:ea typeface="Roboto"/>
                          <a:cs typeface="Roboto"/>
                          <a:sym typeface="Roboto"/>
                        </a:rPr>
                        <a:t> Price</a:t>
                      </a:r>
                      <a:endParaRPr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highlight>
                            <a:schemeClr val="lt1"/>
                          </a:highlight>
                          <a:latin typeface="Roboto"/>
                          <a:ea typeface="Roboto"/>
                          <a:cs typeface="Roboto"/>
                          <a:sym typeface="Roboto"/>
                        </a:rPr>
                        <a:t>Monthly</a:t>
                      </a:r>
                      <a:endParaRPr sz="1200">
                        <a:highlight>
                          <a:schemeClr val="lt1"/>
                        </a:highlight>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Roboto"/>
                          <a:ea typeface="Roboto"/>
                          <a:cs typeface="Roboto"/>
                          <a:sym typeface="Roboto"/>
                        </a:rPr>
                        <a:t>Past 4 years</a:t>
                      </a:r>
                      <a:endParaRPr sz="1200">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5 months (Apr ’21- Sep ’21)</a:t>
                      </a:r>
                      <a:endParaRPr sz="1200">
                        <a:highlight>
                          <a:schemeClr val="accent6"/>
                        </a:highlight>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82" name="Google Shape;182;p22"/>
          <p:cNvPicPr preferRelativeResize="0"/>
          <p:nvPr/>
        </p:nvPicPr>
        <p:blipFill>
          <a:blip r:embed="rId4">
            <a:alphaModFix/>
          </a:blip>
          <a:stretch>
            <a:fillRect/>
          </a:stretch>
        </p:blipFill>
        <p:spPr>
          <a:xfrm>
            <a:off x="8397850" y="4406750"/>
            <a:ext cx="604001" cy="604001"/>
          </a:xfrm>
          <a:prstGeom prst="rect">
            <a:avLst/>
          </a:prstGeom>
          <a:noFill/>
          <a:ln>
            <a:noFill/>
          </a:ln>
        </p:spPr>
      </p:pic>
      <p:cxnSp>
        <p:nvCxnSpPr>
          <p:cNvPr id="183" name="Google Shape;183;p22"/>
          <p:cNvCxnSpPr/>
          <p:nvPr/>
        </p:nvCxnSpPr>
        <p:spPr>
          <a:xfrm>
            <a:off x="4390350" y="2046900"/>
            <a:ext cx="18300" cy="2305500"/>
          </a:xfrm>
          <a:prstGeom prst="straightConnector1">
            <a:avLst/>
          </a:prstGeom>
          <a:noFill/>
          <a:ln cap="flat" cmpd="sng" w="19050">
            <a:solidFill>
              <a:schemeClr val="dk2"/>
            </a:solidFill>
            <a:prstDash val="solid"/>
            <a:round/>
            <a:headEnd len="med" w="med" type="none"/>
            <a:tailEnd len="med" w="med" type="none"/>
          </a:ln>
        </p:spPr>
      </p:cxnSp>
      <p:pic>
        <p:nvPicPr>
          <p:cNvPr id="184" name="Google Shape;184;p22"/>
          <p:cNvPicPr preferRelativeResize="0"/>
          <p:nvPr/>
        </p:nvPicPr>
        <p:blipFill>
          <a:blip r:embed="rId5">
            <a:alphaModFix/>
          </a:blip>
          <a:stretch>
            <a:fillRect/>
          </a:stretch>
        </p:blipFill>
        <p:spPr>
          <a:xfrm>
            <a:off x="4959983" y="2110625"/>
            <a:ext cx="3533892" cy="2237150"/>
          </a:xfrm>
          <a:prstGeom prst="rect">
            <a:avLst/>
          </a:prstGeom>
          <a:noFill/>
          <a:ln>
            <a:noFill/>
          </a:ln>
        </p:spPr>
      </p:pic>
      <p:pic>
        <p:nvPicPr>
          <p:cNvPr id="185" name="Google Shape;185;p22"/>
          <p:cNvPicPr preferRelativeResize="0"/>
          <p:nvPr/>
        </p:nvPicPr>
        <p:blipFill>
          <a:blip r:embed="rId6">
            <a:alphaModFix/>
          </a:blip>
          <a:stretch>
            <a:fillRect/>
          </a:stretch>
        </p:blipFill>
        <p:spPr>
          <a:xfrm>
            <a:off x="373300" y="2110625"/>
            <a:ext cx="3588649" cy="2446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